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64" roundtripDataSignature="AMtx7mikxxxhjbg7RwoFoXEoms9XMnVK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CFEC482-E9AC-4687-9F8E-B83DF658DCED}">
  <a:tblStyle styleId="{2CFEC482-E9AC-4687-9F8E-B83DF658DCED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tableStyles" Target="tableStyles.xml"/><Relationship Id="rId148" Type="http://schemas.openxmlformats.org/officeDocument/2006/relationships/slide" Target="slides/slide142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164" Type="http://customschemas.google.com/relationships/presentationmetadata" Target="metadata"/><Relationship Id="rId163" Type="http://schemas.openxmlformats.org/officeDocument/2006/relationships/slide" Target="slides/slide157.xml"/><Relationship Id="rId162" Type="http://schemas.openxmlformats.org/officeDocument/2006/relationships/slide" Target="slides/slide156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152" Type="http://schemas.openxmlformats.org/officeDocument/2006/relationships/slide" Target="slides/slide146.xml"/><Relationship Id="rId151" Type="http://schemas.openxmlformats.org/officeDocument/2006/relationships/slide" Target="slides/slide145.xml"/><Relationship Id="rId158" Type="http://schemas.openxmlformats.org/officeDocument/2006/relationships/slide" Target="slides/slide152.xml"/><Relationship Id="rId157" Type="http://schemas.openxmlformats.org/officeDocument/2006/relationships/slide" Target="slides/slide151.xml"/><Relationship Id="rId156" Type="http://schemas.openxmlformats.org/officeDocument/2006/relationships/slide" Target="slides/slide150.xml"/><Relationship Id="rId155" Type="http://schemas.openxmlformats.org/officeDocument/2006/relationships/slide" Target="slides/slide14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98" name="Google Shape;198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812" name="Google Shape;812;p1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9" name="Google Shape;819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824" name="Google Shape;824;p1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831" name="Google Shape;831;p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838" name="Google Shape;838;p1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845" name="Google Shape;845;p1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852" name="Google Shape;852;p1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859" name="Google Shape;859;p1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866" name="Google Shape;866;p1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873" name="Google Shape;873;p1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1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880" name="Google Shape;880;p1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887" name="Google Shape;887;p1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894" name="Google Shape;894;p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901" name="Google Shape;901;p1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908" name="Google Shape;908;p1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5" name="Google Shape;915;p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920" name="Google Shape;920;p1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927" name="Google Shape;927;p1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934" name="Google Shape;934;p1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941" name="Google Shape;941;p1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10" name="Google Shape;210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948" name="Google Shape;948;p1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955" name="Google Shape;955;p1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962" name="Google Shape;962;p1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969" name="Google Shape;969;p1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976" name="Google Shape;976;p1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983" name="Google Shape;983;p1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990" name="Google Shape;990;p1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997" name="Google Shape;997;p1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004" name="Google Shape;1004;p1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011" name="Google Shape;1011;p1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17" name="Google Shape;217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1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1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9" name="Google Shape;1029;p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034" name="Google Shape;1034;p1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041" name="Google Shape;1041;p1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048" name="Google Shape;1048;p1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056" name="Google Shape;1056;p1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063" name="Google Shape;1063;p1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070" name="Google Shape;1070;p1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077" name="Google Shape;1077;p1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084" name="Google Shape;1084;p1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24" name="Google Shape;224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1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2" name="Google Shape;1102;p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107" name="Google Shape;1107;p1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1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4" name="Google Shape;1114;p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3" name="Google Shape;1123;p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3" name="Google Shape;1133;p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1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2" name="Google Shape;1142;p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1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9" name="Google Shape;1149;p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1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1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31" name="Google Shape;231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1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1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1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1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1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1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1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1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38" name="Google Shape;238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45" name="Google Shape;245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52" name="Google Shape;252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59" name="Google Shape;259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66" name="Google Shape;266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73" name="Google Shape;273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80" name="Google Shape;280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87" name="Google Shape;287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94" name="Google Shape;294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01" name="Google Shape;30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08" name="Google Shape;308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15" name="Google Shape;315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22" name="Google Shape;322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29" name="Google Shape;329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36" name="Google Shape;336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43" name="Google Shape;343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50" name="Google Shape;350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p3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63" name="Google Shape;363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70" name="Google Shape;370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80" name="Google Shape;380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87" name="Google Shape;387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94" name="Google Shape;394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401" name="Google Shape;401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408" name="Google Shape;408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415" name="Google Shape;415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438" name="Google Shape;438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445" name="Google Shape;445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451" name="Google Shape;451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457" name="Google Shape;457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463" name="Google Shape;463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469" name="Google Shape;469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475" name="Google Shape;475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482" name="Google Shape;482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488" name="Google Shape;488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495" name="Google Shape;495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502" name="Google Shape;502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509" name="Google Shape;509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516" name="Google Shape;516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523" name="Google Shape;523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530" name="Google Shape;530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536" name="Google Shape;536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542" name="Google Shape;542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548" name="Google Shape;548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554" name="Google Shape;554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560" name="Google Shape;560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566" name="Google Shape;566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572" name="Google Shape;572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578" name="Google Shape;578;p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584" name="Google Shape;584;p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590" name="Google Shape;590;p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7" name="Google Shape;607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612" name="Google Shape;612;p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619" name="Google Shape;619;p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626" name="Google Shape;626;p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3" name="Google Shape;633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638" name="Google Shape;638;p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645" name="Google Shape;645;p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652" name="Google Shape;652;p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660" name="Google Shape;660;p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667" name="Google Shape;667;p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674" name="Google Shape;674;p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682" name="Google Shape;682;p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689" name="Google Shape;689;p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7" name="Google Shape;697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702" name="Google Shape;702;p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709" name="Google Shape;709;p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716" name="Google Shape;716;p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3" name="Google Shape;723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728" name="Google Shape;728;p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735" name="Google Shape;735;p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92" name="Google Shape;19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742" name="Google Shape;742;p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749" name="Google Shape;749;p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756" name="Google Shape;756;p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763" name="Google Shape;763;p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770" name="Google Shape;770;p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777" name="Google Shape;777;p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784" name="Google Shape;784;p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791" name="Google Shape;791;p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798" name="Google Shape;798;p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805" name="Google Shape;805;p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5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사용자 지정 레이아웃">
  <p:cSld name="사용자 지정 레이아웃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6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68"/>
          <p:cNvSpPr txBox="1"/>
          <p:nvPr>
            <p:ph idx="12" type="sldNum"/>
          </p:nvPr>
        </p:nvSpPr>
        <p:spPr>
          <a:xfrm>
            <a:off x="92519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cxnSp>
        <p:nvCxnSpPr>
          <p:cNvPr id="72" name="Google Shape;72;p168"/>
          <p:cNvCxnSpPr/>
          <p:nvPr/>
        </p:nvCxnSpPr>
        <p:spPr>
          <a:xfrm>
            <a:off x="165100" y="177800"/>
            <a:ext cx="11798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3" name="Google Shape;73;p168"/>
          <p:cNvCxnSpPr/>
          <p:nvPr/>
        </p:nvCxnSpPr>
        <p:spPr>
          <a:xfrm>
            <a:off x="196850" y="6721475"/>
            <a:ext cx="11798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6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7" name="Google Shape;77;p16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16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6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6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7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7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5" name="Google Shape;85;p17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7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7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7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7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7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7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17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7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7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F5F1E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60"/>
          <p:cNvSpPr/>
          <p:nvPr/>
        </p:nvSpPr>
        <p:spPr>
          <a:xfrm>
            <a:off x="133" y="3440900"/>
            <a:ext cx="12192000" cy="3417000"/>
          </a:xfrm>
          <a:prstGeom prst="rect">
            <a:avLst/>
          </a:prstGeom>
          <a:solidFill>
            <a:srgbClr val="A812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160"/>
          <p:cNvSpPr/>
          <p:nvPr/>
        </p:nvSpPr>
        <p:spPr>
          <a:xfrm>
            <a:off x="2507201" y="2382450"/>
            <a:ext cx="7177599" cy="2093100"/>
          </a:xfrm>
          <a:prstGeom prst="rect">
            <a:avLst/>
          </a:prstGeom>
          <a:noFill/>
          <a:ln cap="flat" cmpd="sng" w="19050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160"/>
          <p:cNvSpPr txBox="1"/>
          <p:nvPr>
            <p:ph type="ctrTitle"/>
          </p:nvPr>
        </p:nvSpPr>
        <p:spPr>
          <a:xfrm>
            <a:off x="2592600" y="2441850"/>
            <a:ext cx="7006800" cy="1974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61"/>
          <p:cNvSpPr/>
          <p:nvPr/>
        </p:nvSpPr>
        <p:spPr>
          <a:xfrm>
            <a:off x="133" y="1"/>
            <a:ext cx="12192000" cy="1062299"/>
          </a:xfrm>
          <a:prstGeom prst="rect">
            <a:avLst/>
          </a:prstGeom>
          <a:solidFill>
            <a:srgbClr val="F5F1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161"/>
          <p:cNvSpPr/>
          <p:nvPr/>
        </p:nvSpPr>
        <p:spPr>
          <a:xfrm>
            <a:off x="2353801" y="697300"/>
            <a:ext cx="7484399" cy="729300"/>
          </a:xfrm>
          <a:prstGeom prst="rect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61"/>
          <p:cNvSpPr txBox="1"/>
          <p:nvPr>
            <p:ph type="title"/>
          </p:nvPr>
        </p:nvSpPr>
        <p:spPr>
          <a:xfrm>
            <a:off x="2413601" y="743350"/>
            <a:ext cx="73647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7" name="Google Shape;27;p161"/>
          <p:cNvSpPr txBox="1"/>
          <p:nvPr>
            <p:ph idx="1" type="body"/>
          </p:nvPr>
        </p:nvSpPr>
        <p:spPr>
          <a:xfrm>
            <a:off x="609600" y="1871075"/>
            <a:ext cx="10972800" cy="46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◉"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>
  <p:cSld name="제목 슬라이드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6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6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1" name="Google Shape;31;p16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6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6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6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6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6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3" name="Google Shape;43;p16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6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6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6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16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16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6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6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6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6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16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16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8" name="Google Shape;58;p16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16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6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6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6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6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6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5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78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91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86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87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88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90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89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92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9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95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94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96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98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97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03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03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99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0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00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08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01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02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06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07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04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10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12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33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15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16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09.png"/><Relationship Id="rId4" Type="http://schemas.openxmlformats.org/officeDocument/2006/relationships/image" Target="../media/image113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14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18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17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19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33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23.png"/><Relationship Id="rId4" Type="http://schemas.openxmlformats.org/officeDocument/2006/relationships/image" Target="../media/image124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26.png"/><Relationship Id="rId4" Type="http://schemas.openxmlformats.org/officeDocument/2006/relationships/image" Target="../media/image127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29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28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33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0.xm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3.xml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7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0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4.png"/><Relationship Id="rId4" Type="http://schemas.openxmlformats.org/officeDocument/2006/relationships/image" Target="../media/image66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5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6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4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73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7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75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77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78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82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79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80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81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83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84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8188BE"/>
            </a:gs>
            <a:gs pos="24000">
              <a:srgbClr val="DCB6C7"/>
            </a:gs>
            <a:gs pos="49000">
              <a:srgbClr val="FEDECE"/>
            </a:gs>
            <a:gs pos="74000">
              <a:srgbClr val="FFAB94"/>
            </a:gs>
            <a:gs pos="97409">
              <a:srgbClr val="FF8687"/>
            </a:gs>
            <a:gs pos="100000">
              <a:srgbClr val="FF8687"/>
            </a:gs>
          </a:gsLst>
          <a:lin ang="16200000" scaled="0"/>
        </a:gra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1"/>
          <p:cNvGrpSpPr/>
          <p:nvPr/>
        </p:nvGrpSpPr>
        <p:grpSpPr>
          <a:xfrm>
            <a:off x="4116000" y="1449000"/>
            <a:ext cx="3960000" cy="3960000"/>
            <a:chOff x="4116000" y="1449000"/>
            <a:chExt cx="3960000" cy="3960000"/>
          </a:xfrm>
        </p:grpSpPr>
        <p:sp>
          <p:nvSpPr>
            <p:cNvPr id="105" name="Google Shape;105;p1"/>
            <p:cNvSpPr/>
            <p:nvPr/>
          </p:nvSpPr>
          <p:spPr>
            <a:xfrm>
              <a:off x="4116000" y="1449000"/>
              <a:ext cx="3960000" cy="396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"/>
            <p:cNvSpPr txBox="1"/>
            <p:nvPr/>
          </p:nvSpPr>
          <p:spPr>
            <a:xfrm>
              <a:off x="4792132" y="2921168"/>
              <a:ext cx="2607736" cy="1015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6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WMC</a:t>
              </a:r>
              <a:endParaRPr b="1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"/>
          <p:cNvSpPr txBox="1"/>
          <p:nvPr>
            <p:ph type="title"/>
          </p:nvPr>
        </p:nvSpPr>
        <p:spPr>
          <a:xfrm>
            <a:off x="2413601" y="743350"/>
            <a:ext cx="73647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로그인 화면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in_Main.png" id="201" name="Google Shape;20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737" y="1622020"/>
            <a:ext cx="11231783" cy="4099512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0"/>
          <p:cNvSpPr txBox="1"/>
          <p:nvPr/>
        </p:nvSpPr>
        <p:spPr>
          <a:xfrm>
            <a:off x="1637214" y="5913121"/>
            <a:ext cx="917302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회원이 아닐 시 회원 가입을 진행할 수 있도록 한다.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아이디나 비밀번호 분실 시 찾을 수 있도록 도와준다.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00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익명 게시판 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00"/>
          <p:cNvSpPr txBox="1"/>
          <p:nvPr/>
        </p:nvSpPr>
        <p:spPr>
          <a:xfrm>
            <a:off x="1509416" y="6126730"/>
            <a:ext cx="917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익명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뷰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댓글도 뷰도 포함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6" name="Google Shape;816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6367" y="1593200"/>
            <a:ext cx="10043935" cy="423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01"/>
          <p:cNvSpPr txBox="1"/>
          <p:nvPr>
            <p:ph type="ctrTitle"/>
          </p:nvPr>
        </p:nvSpPr>
        <p:spPr>
          <a:xfrm>
            <a:off x="2592600" y="2441850"/>
            <a:ext cx="7006800" cy="1974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ko-K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자유 게시판</a:t>
            </a:r>
            <a:endParaRPr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02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자유 게시판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102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자유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메인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공지사항이 목록 중 가장 먼저 출력된다.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8" name="Google Shape;828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" y="1532950"/>
            <a:ext cx="11463832" cy="423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03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자유 게시판 글쓰기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03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자유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글쓰기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5" name="Google Shape;835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833" y="1532950"/>
            <a:ext cx="10911323" cy="4236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04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자유 게시판 수정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104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자유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수정 화면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클릭시 글 수정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2" name="Google Shape;842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1667" y="1532950"/>
            <a:ext cx="10328659" cy="4236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05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자유 게시판 삭제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05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자유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글 삭제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클릭 시 글 삭제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9" name="Google Shape;849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0351" y="1906600"/>
            <a:ext cx="91313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06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자유 게시판 뷰 화면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106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자유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뷰 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댓글도 뷰도 포함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6" name="Google Shape;856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1" y="1532950"/>
            <a:ext cx="11078132" cy="42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107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자유 게시판 댓글 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107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자유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댓글 뷰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3" name="Google Shape;863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1001" y="1677576"/>
            <a:ext cx="10629900" cy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08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자유 게시판 댓글 수정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108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자유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댓글 수정 (호버이벤트) 마우스 이동시만 보이도록 구현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0" name="Google Shape;870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3700" y="1774000"/>
            <a:ext cx="8864600" cy="34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09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자유 게시판 댓글 수정 완료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109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자유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댓글 수정 완료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7" name="Google Shape;877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4800" y="1860488"/>
            <a:ext cx="9042400" cy="3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1"/>
          <p:cNvSpPr txBox="1"/>
          <p:nvPr>
            <p:ph type="ctrTitle"/>
          </p:nvPr>
        </p:nvSpPr>
        <p:spPr>
          <a:xfrm>
            <a:off x="2592600" y="2441850"/>
            <a:ext cx="7006800" cy="1974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ko-K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Member</a:t>
            </a:r>
            <a:endParaRPr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10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자유 게시판 댓글 삭제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110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자유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댓글 삭제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4" name="Google Shape;884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4334" y="1532951"/>
            <a:ext cx="8114604" cy="4236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11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자유 게시판 댓글 삭제 완료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111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자유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댓글 삭제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1" name="Google Shape;891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651" y="1985100"/>
            <a:ext cx="99187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12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자유 게시판 검색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112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자유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제목 검색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8" name="Google Shape;898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" y="1773451"/>
            <a:ext cx="11785597" cy="3755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13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자유 게시판 검색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113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자유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아이디 검색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5" name="Google Shape;905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" y="1689626"/>
            <a:ext cx="11785600" cy="3577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14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자유 게시판 검색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114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자유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내용 검색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2" name="Google Shape;912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1" y="1786050"/>
            <a:ext cx="11785604" cy="3511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15"/>
          <p:cNvSpPr txBox="1"/>
          <p:nvPr>
            <p:ph type="ctrTitle"/>
          </p:nvPr>
        </p:nvSpPr>
        <p:spPr>
          <a:xfrm>
            <a:off x="2592600" y="2441850"/>
            <a:ext cx="7006800" cy="1974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ko-K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교재 추천 게시판</a:t>
            </a:r>
            <a:endParaRPr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16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교재 추천 게시판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116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교재 추천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메인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공지사항이 목록 중 가장 먼저 출력된다.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“좋아요” 순으로 출력된다.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4" name="Google Shape;924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833" y="1532950"/>
            <a:ext cx="11287067" cy="423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117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교재 추천 게시판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117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교재 추천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메인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공지사항이 목록 중 가장 먼저 출력된다.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“좋아요” 순으로 출력된다.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1" name="Google Shape;931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833" y="1532950"/>
            <a:ext cx="11287067" cy="423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18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교재 추천 게시판 글 작성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118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교재 추천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글작성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파일 첨부 가능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8" name="Google Shape;938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9867" y="1532950"/>
            <a:ext cx="8570083" cy="4236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119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교재 추천 게시판 수정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119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교재 추천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수정화면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	- 첨부된 파일 삭제가능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	- 첨부된 파일 변경 가능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5" name="Google Shape;945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2418" y="1532950"/>
            <a:ext cx="8618967" cy="4236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2"/>
          <p:cNvSpPr txBox="1"/>
          <p:nvPr>
            <p:ph type="title"/>
          </p:nvPr>
        </p:nvSpPr>
        <p:spPr>
          <a:xfrm>
            <a:off x="2413601" y="743350"/>
            <a:ext cx="73647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(일반회원) 회원가입 화면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1.회원가입양식.png" id="213" name="Google Shape;21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1913" y="1733004"/>
            <a:ext cx="9870841" cy="372726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2"/>
          <p:cNvSpPr txBox="1"/>
          <p:nvPr/>
        </p:nvSpPr>
        <p:spPr>
          <a:xfrm>
            <a:off x="1637214" y="5913122"/>
            <a:ext cx="917302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회원 가입 메인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20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교재 추천 게시판 삭제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120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교재 추천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클릭시 삭제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2" name="Google Shape;952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9901" y="1747839"/>
            <a:ext cx="9055100" cy="33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21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교재 추천 게시판 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121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교재 추천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뷰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댓글 뷰도 포함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“좋아요” 클릭 할 수 있다.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파일 다운로드 가능하다.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9" name="Google Shape;959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97534" y="1532950"/>
            <a:ext cx="5448735" cy="4236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22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교재 추천 게시판 댓글 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122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교재 추천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댓글 뷰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6" name="Google Shape;966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1" y="1677600"/>
            <a:ext cx="10325100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23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교재 추천 게시판 댓글 수정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123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교재 추천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댓글 수정 (마우스 이동시 보이는 호버이벤트 적용)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3" name="Google Shape;973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5300" y="1689625"/>
            <a:ext cx="9626600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124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교재 추천 게시판 댓글 수정완료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124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교재 추천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댓글 수정완료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0" name="Google Shape;980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1000" y="1927150"/>
            <a:ext cx="9550400" cy="34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25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교재 추천 게시판 댓글 삭제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125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교재 추천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댓글 삭제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7" name="Google Shape;987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9101" y="1532951"/>
            <a:ext cx="6714868" cy="4236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26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교재 추천 게시판 댓글 삭제 완료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126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교재 추천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댓글 삭제 완료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4" name="Google Shape;994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6700" y="1990950"/>
            <a:ext cx="91440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127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교재 추천 게시판 검색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127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교재 추천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 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제목 검색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1" name="Google Shape;1001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1" y="1665526"/>
            <a:ext cx="11785601" cy="3333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28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교재 추천 게시판 검색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128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교재 추천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 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내용 검색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8" name="Google Shape;1008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" y="1774001"/>
            <a:ext cx="11785600" cy="3430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29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교재 추천 게시판 검색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129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교재 추천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 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아이디 검색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5" name="Google Shape;1015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" y="1532951"/>
            <a:ext cx="11785603" cy="3738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3"/>
          <p:cNvSpPr txBox="1"/>
          <p:nvPr>
            <p:ph type="title"/>
          </p:nvPr>
        </p:nvSpPr>
        <p:spPr>
          <a:xfrm>
            <a:off x="2413601" y="743350"/>
            <a:ext cx="73647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(일반회원) 회원가입 화면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2.아이디중복검사_실패.png" id="220" name="Google Shape;22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3850" y="1592337"/>
            <a:ext cx="6734631" cy="4376693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3"/>
          <p:cNvSpPr txBox="1"/>
          <p:nvPr/>
        </p:nvSpPr>
        <p:spPr>
          <a:xfrm>
            <a:off x="1637214" y="5913121"/>
            <a:ext cx="917302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아이디 중복검사를 실행하여 중복된 아이디가 있는지 확인한다.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(중복된 아이디일 경우 나오는 화면)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하늘, 실외, 나무, 건물이(가) 표시된 사진&#10;&#10;자동 생성된 설명" id="1020" name="Google Shape;1020;p130"/>
          <p:cNvPicPr preferRelativeResize="0"/>
          <p:nvPr/>
        </p:nvPicPr>
        <p:blipFill rotWithShape="1">
          <a:blip r:embed="rId3">
            <a:alphaModFix/>
          </a:blip>
          <a:srcRect b="2660" l="0" r="0" t="22340"/>
          <a:stretch/>
        </p:blipFill>
        <p:spPr>
          <a:xfrm>
            <a:off x="0" y="0"/>
            <a:ext cx="12191980" cy="6857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1" name="Google Shape;1021;p130"/>
          <p:cNvGrpSpPr/>
          <p:nvPr/>
        </p:nvGrpSpPr>
        <p:grpSpPr>
          <a:xfrm>
            <a:off x="4315467" y="453678"/>
            <a:ext cx="3409307" cy="641697"/>
            <a:chOff x="191144" y="1972206"/>
            <a:chExt cx="2132314" cy="641697"/>
          </a:xfrm>
        </p:grpSpPr>
        <p:sp>
          <p:nvSpPr>
            <p:cNvPr id="1022" name="Google Shape;1022;p130"/>
            <p:cNvSpPr/>
            <p:nvPr/>
          </p:nvSpPr>
          <p:spPr>
            <a:xfrm>
              <a:off x="266700" y="1972206"/>
              <a:ext cx="1981200" cy="6416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130"/>
            <p:cNvSpPr txBox="1"/>
            <p:nvPr/>
          </p:nvSpPr>
          <p:spPr>
            <a:xfrm>
              <a:off x="191144" y="1994084"/>
              <a:ext cx="2132314" cy="553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Algorithm</a:t>
              </a:r>
              <a:endPara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4" name="Google Shape;1024;p130"/>
          <p:cNvSpPr txBox="1"/>
          <p:nvPr/>
        </p:nvSpPr>
        <p:spPr>
          <a:xfrm>
            <a:off x="2739792" y="1756762"/>
            <a:ext cx="2993127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문제</a:t>
            </a:r>
            <a:endParaRPr b="1"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-"/>
            </a:pPr>
            <a:r>
              <a:rPr b="1" lang="ko-K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동영상</a:t>
            </a:r>
            <a:endParaRPr b="1"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-"/>
            </a:pPr>
            <a:r>
              <a:rPr b="1" lang="ko-K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랭킹</a:t>
            </a:r>
            <a:endParaRPr b="1"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5" name="Google Shape;1025;p130"/>
          <p:cNvCxnSpPr/>
          <p:nvPr/>
        </p:nvCxnSpPr>
        <p:spPr>
          <a:xfrm>
            <a:off x="3365500" y="1605002"/>
            <a:ext cx="5461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26" name="Google Shape;1026;p130"/>
          <p:cNvSpPr/>
          <p:nvPr/>
        </p:nvSpPr>
        <p:spPr>
          <a:xfrm>
            <a:off x="711200" y="475556"/>
            <a:ext cx="10769600" cy="2369244"/>
          </a:xfrm>
          <a:prstGeom prst="bracketPair">
            <a:avLst/>
          </a:prstGeom>
          <a:noFill/>
          <a:ln cap="flat" cmpd="sng" w="9525">
            <a:solidFill>
              <a:schemeClr val="lt1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31"/>
          <p:cNvSpPr txBox="1"/>
          <p:nvPr>
            <p:ph type="ctrTitle"/>
          </p:nvPr>
        </p:nvSpPr>
        <p:spPr>
          <a:xfrm>
            <a:off x="2592600" y="2441850"/>
            <a:ext cx="7006800" cy="1974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ko-K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알고리즘 </a:t>
            </a:r>
            <a:endParaRPr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ko-K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게시판</a:t>
            </a:r>
            <a:endParaRPr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32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알고리즘 문제 리스트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32"/>
          <p:cNvSpPr txBox="1"/>
          <p:nvPr/>
        </p:nvSpPr>
        <p:spPr>
          <a:xfrm>
            <a:off x="1637213" y="5913121"/>
            <a:ext cx="917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알고리즘의 모든 문제들의 리스트이며, 제목 클릭 시 문제를 확인할 수 있다.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8" name="Google Shape;1038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101" y="1532950"/>
            <a:ext cx="10762297" cy="41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133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알고리즘 문제 보기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133"/>
          <p:cNvSpPr txBox="1"/>
          <p:nvPr/>
        </p:nvSpPr>
        <p:spPr>
          <a:xfrm>
            <a:off x="1637213" y="5913121"/>
            <a:ext cx="917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문제 리스트에서 문제를 확인할 수 있다.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제출을 원할 시 제출하기 클릭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5" name="Google Shape;1045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6867" y="1532951"/>
            <a:ext cx="8498247" cy="4227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134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(일반회원) 회원가입 화면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134"/>
          <p:cNvSpPr txBox="1"/>
          <p:nvPr/>
        </p:nvSpPr>
        <p:spPr>
          <a:xfrm>
            <a:off x="1637213" y="5913121"/>
            <a:ext cx="917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문제입력을 잘못했을 시 수정 또는 삭제 가능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2" name="Google Shape;1052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667" y="1942051"/>
            <a:ext cx="4696933" cy="297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2667" y="1942051"/>
            <a:ext cx="5223235" cy="297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35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알고리즘 풀이 게시판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p135"/>
          <p:cNvSpPr txBox="1"/>
          <p:nvPr/>
        </p:nvSpPr>
        <p:spPr>
          <a:xfrm>
            <a:off x="1637213" y="5913121"/>
            <a:ext cx="917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풀지 못하는 문제의 풀이를 확인할 수 있다.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0" name="Google Shape;1060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9401" y="1532951"/>
            <a:ext cx="8598732" cy="357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36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알고리즘 채점 게시판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136"/>
          <p:cNvSpPr txBox="1"/>
          <p:nvPr/>
        </p:nvSpPr>
        <p:spPr>
          <a:xfrm>
            <a:off x="1637213" y="5913121"/>
            <a:ext cx="917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제출한 문제의 정답 결과를 확인할 수 있다.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7" name="Google Shape;1067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1" y="1532951"/>
            <a:ext cx="11785599" cy="3781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37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알고리즘 랭킹 게시판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p137"/>
          <p:cNvSpPr txBox="1"/>
          <p:nvPr/>
        </p:nvSpPr>
        <p:spPr>
          <a:xfrm>
            <a:off x="1637200" y="5913127"/>
            <a:ext cx="9173200" cy="8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사용자의 제출 개수에 따라 등수가 매겨지며, 총 제출 개수, 풀지 못한 개수, 정답비율을 확인할 수 있다.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원하는 등수의 아이디를 클릭 시 상대방과 본인의 문제 제출 현황을 알 수 있다.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4" name="Google Shape;1074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1" y="1532950"/>
            <a:ext cx="11785599" cy="3463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38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알고리즘 대결 게시판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138"/>
          <p:cNvSpPr txBox="1"/>
          <p:nvPr/>
        </p:nvSpPr>
        <p:spPr>
          <a:xfrm>
            <a:off x="1637213" y="5913121"/>
            <a:ext cx="917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내가 푼 문제, 상대방이 푼 문제, 함께 푼 문제를 확인할 수 있다.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1" name="Google Shape;1081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367" y="1693425"/>
            <a:ext cx="10946503" cy="374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139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알고리즘 동영상 게시판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p139"/>
          <p:cNvSpPr txBox="1"/>
          <p:nvPr/>
        </p:nvSpPr>
        <p:spPr>
          <a:xfrm>
            <a:off x="1637200" y="5913127"/>
            <a:ext cx="91732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사용자를 위한 동영상 서비스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알고리즘 관련 제목, 등록일과 조회수를 확인할 수 있다.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이미지 클릭 시 동영상 재생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8" name="Google Shape;1088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851" y="1532951"/>
            <a:ext cx="11174285" cy="4227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4"/>
          <p:cNvSpPr txBox="1"/>
          <p:nvPr>
            <p:ph type="title"/>
          </p:nvPr>
        </p:nvSpPr>
        <p:spPr>
          <a:xfrm>
            <a:off x="2413601" y="743350"/>
            <a:ext cx="73647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(일반회원) 회원가입 화면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4"/>
          <p:cNvSpPr txBox="1"/>
          <p:nvPr/>
        </p:nvSpPr>
        <p:spPr>
          <a:xfrm>
            <a:off x="1637214" y="5913121"/>
            <a:ext cx="917302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아이디 중복검사를 실행하여 중복된 아이디가 있는지 확인한다.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(중복되지 않은 아이디일 경우 나오는 화면)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3.아이디 중복검사_성공.png" id="228" name="Google Shape;22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7029" y="1644566"/>
            <a:ext cx="6193023" cy="4024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하늘, 실외, 나무, 건물이(가) 표시된 사진&#10;&#10;자동 생성된 설명" id="1093" name="Google Shape;1093;p140"/>
          <p:cNvPicPr preferRelativeResize="0"/>
          <p:nvPr/>
        </p:nvPicPr>
        <p:blipFill rotWithShape="1">
          <a:blip r:embed="rId3">
            <a:alphaModFix/>
          </a:blip>
          <a:srcRect b="2660" l="0" r="0" t="22340"/>
          <a:stretch/>
        </p:blipFill>
        <p:spPr>
          <a:xfrm>
            <a:off x="0" y="0"/>
            <a:ext cx="12191980" cy="6857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140"/>
          <p:cNvGrpSpPr/>
          <p:nvPr/>
        </p:nvGrpSpPr>
        <p:grpSpPr>
          <a:xfrm>
            <a:off x="5070722" y="453678"/>
            <a:ext cx="2050562" cy="788503"/>
            <a:chOff x="232023" y="1972206"/>
            <a:chExt cx="2050562" cy="788503"/>
          </a:xfrm>
        </p:grpSpPr>
        <p:sp>
          <p:nvSpPr>
            <p:cNvPr id="1095" name="Google Shape;1095;p140"/>
            <p:cNvSpPr/>
            <p:nvPr/>
          </p:nvSpPr>
          <p:spPr>
            <a:xfrm>
              <a:off x="266700" y="1972206"/>
              <a:ext cx="1981200" cy="7885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140"/>
            <p:cNvSpPr txBox="1"/>
            <p:nvPr/>
          </p:nvSpPr>
          <p:spPr>
            <a:xfrm>
              <a:off x="232023" y="1994084"/>
              <a:ext cx="2050562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4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Project</a:t>
              </a:r>
              <a:endParaRPr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7" name="Google Shape;1097;p140"/>
          <p:cNvSpPr txBox="1"/>
          <p:nvPr/>
        </p:nvSpPr>
        <p:spPr>
          <a:xfrm>
            <a:off x="2739792" y="1756762"/>
            <a:ext cx="5647700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프로젝트 추가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프로젝트 탈퇴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프로젝트 관리</a:t>
            </a:r>
            <a:endParaRPr b="1"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프로젝트 수정</a:t>
            </a:r>
            <a:endParaRPr b="1"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8" name="Google Shape;1098;p140"/>
          <p:cNvCxnSpPr/>
          <p:nvPr/>
        </p:nvCxnSpPr>
        <p:spPr>
          <a:xfrm>
            <a:off x="3365500" y="1605002"/>
            <a:ext cx="5461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99" name="Google Shape;1099;p140"/>
          <p:cNvSpPr/>
          <p:nvPr/>
        </p:nvSpPr>
        <p:spPr>
          <a:xfrm>
            <a:off x="711200" y="475556"/>
            <a:ext cx="10769600" cy="2369244"/>
          </a:xfrm>
          <a:prstGeom prst="bracketPair">
            <a:avLst/>
          </a:prstGeom>
          <a:noFill/>
          <a:ln cap="flat" cmpd="sng" w="9525">
            <a:solidFill>
              <a:schemeClr val="lt1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41"/>
          <p:cNvSpPr txBox="1"/>
          <p:nvPr>
            <p:ph type="ctrTitle"/>
          </p:nvPr>
        </p:nvSpPr>
        <p:spPr>
          <a:xfrm>
            <a:off x="2592600" y="2441850"/>
            <a:ext cx="7006800" cy="1974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ko-K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endParaRPr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ko-K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관리</a:t>
            </a:r>
            <a:endParaRPr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42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프로젝트 목록/ 탈퇴모달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0" name="Google Shape;1110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" y="1532950"/>
            <a:ext cx="11785600" cy="4309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p1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0434" y="4646124"/>
            <a:ext cx="5622735" cy="208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43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/>
              <a:t>프로젝트 추가</a:t>
            </a:r>
            <a:endParaRPr/>
          </a:p>
        </p:txBody>
      </p:sp>
      <p:sp>
        <p:nvSpPr>
          <p:cNvPr id="1117" name="Google Shape;1117;p143"/>
          <p:cNvSpPr txBox="1"/>
          <p:nvPr>
            <p:ph idx="1" type="body"/>
          </p:nvPr>
        </p:nvSpPr>
        <p:spPr>
          <a:xfrm>
            <a:off x="609600" y="1871075"/>
            <a:ext cx="10972800" cy="46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t/>
            </a:r>
            <a:endParaRPr/>
          </a:p>
        </p:txBody>
      </p:sp>
      <p:pic>
        <p:nvPicPr>
          <p:cNvPr id="1118" name="Google Shape;1118;p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26113"/>
            <a:ext cx="12191999" cy="440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p143"/>
          <p:cNvPicPr preferRelativeResize="0"/>
          <p:nvPr/>
        </p:nvPicPr>
        <p:blipFill rotWithShape="1">
          <a:blip r:embed="rId4">
            <a:alphaModFix/>
          </a:blip>
          <a:srcRect b="0" l="0" r="0" t="56439"/>
          <a:stretch/>
        </p:blipFill>
        <p:spPr>
          <a:xfrm>
            <a:off x="5994400" y="3361050"/>
            <a:ext cx="6121400" cy="27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Google Shape;1120;p143"/>
          <p:cNvPicPr preferRelativeResize="0"/>
          <p:nvPr/>
        </p:nvPicPr>
        <p:blipFill rotWithShape="1">
          <a:blip r:embed="rId4">
            <a:alphaModFix/>
          </a:blip>
          <a:srcRect b="44264" l="0" r="0" t="0"/>
          <a:stretch/>
        </p:blipFill>
        <p:spPr>
          <a:xfrm>
            <a:off x="0" y="2822150"/>
            <a:ext cx="6121400" cy="347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44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/>
              <a:t>프로젝트 수정</a:t>
            </a:r>
            <a:endParaRPr/>
          </a:p>
        </p:txBody>
      </p:sp>
      <p:sp>
        <p:nvSpPr>
          <p:cNvPr id="1126" name="Google Shape;1126;p144"/>
          <p:cNvSpPr txBox="1"/>
          <p:nvPr>
            <p:ph idx="1" type="body"/>
          </p:nvPr>
        </p:nvSpPr>
        <p:spPr>
          <a:xfrm>
            <a:off x="609600" y="1871075"/>
            <a:ext cx="10972800" cy="46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t/>
            </a:r>
            <a:endParaRPr/>
          </a:p>
        </p:txBody>
      </p:sp>
      <p:pic>
        <p:nvPicPr>
          <p:cNvPr id="1127" name="Google Shape;1127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26113"/>
            <a:ext cx="12191999" cy="440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144"/>
          <p:cNvPicPr preferRelativeResize="0"/>
          <p:nvPr/>
        </p:nvPicPr>
        <p:blipFill rotWithShape="1">
          <a:blip r:embed="rId4">
            <a:alphaModFix/>
          </a:blip>
          <a:srcRect b="0" l="0" r="0" t="56439"/>
          <a:stretch/>
        </p:blipFill>
        <p:spPr>
          <a:xfrm>
            <a:off x="5994400" y="3361050"/>
            <a:ext cx="6121400" cy="27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144"/>
          <p:cNvPicPr preferRelativeResize="0"/>
          <p:nvPr/>
        </p:nvPicPr>
        <p:blipFill rotWithShape="1">
          <a:blip r:embed="rId4">
            <a:alphaModFix/>
          </a:blip>
          <a:srcRect b="44264" l="0" r="0" t="0"/>
          <a:stretch/>
        </p:blipFill>
        <p:spPr>
          <a:xfrm>
            <a:off x="0" y="2822150"/>
            <a:ext cx="6121400" cy="347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1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18400" y="2745950"/>
            <a:ext cx="1684133" cy="47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145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/>
              <a:t>프로젝트 상세</a:t>
            </a:r>
            <a:endParaRPr/>
          </a:p>
        </p:txBody>
      </p:sp>
      <p:sp>
        <p:nvSpPr>
          <p:cNvPr id="1136" name="Google Shape;1136;p145"/>
          <p:cNvSpPr txBox="1"/>
          <p:nvPr>
            <p:ph idx="1" type="body"/>
          </p:nvPr>
        </p:nvSpPr>
        <p:spPr>
          <a:xfrm>
            <a:off x="609600" y="1871075"/>
            <a:ext cx="10972800" cy="46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t/>
            </a:r>
            <a:endParaRPr/>
          </a:p>
        </p:txBody>
      </p:sp>
      <p:pic>
        <p:nvPicPr>
          <p:cNvPr id="1137" name="Google Shape;1137;p145"/>
          <p:cNvPicPr preferRelativeResize="0"/>
          <p:nvPr/>
        </p:nvPicPr>
        <p:blipFill rotWithShape="1">
          <a:blip r:embed="rId3">
            <a:alphaModFix/>
          </a:blip>
          <a:srcRect b="47324" l="0" r="0" t="0"/>
          <a:stretch/>
        </p:blipFill>
        <p:spPr>
          <a:xfrm>
            <a:off x="149134" y="3041294"/>
            <a:ext cx="5946868" cy="3052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Google Shape;1138;p1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580003"/>
            <a:ext cx="12191997" cy="1141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p145"/>
          <p:cNvPicPr preferRelativeResize="0"/>
          <p:nvPr/>
        </p:nvPicPr>
        <p:blipFill rotWithShape="1">
          <a:blip r:embed="rId3">
            <a:alphaModFix/>
          </a:blip>
          <a:srcRect b="0" l="0" r="0" t="66813"/>
          <a:stretch/>
        </p:blipFill>
        <p:spPr>
          <a:xfrm>
            <a:off x="6157433" y="3964575"/>
            <a:ext cx="5889867" cy="190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146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/>
              <a:t>팀원 프로젝트 상세</a:t>
            </a:r>
            <a:endParaRPr/>
          </a:p>
        </p:txBody>
      </p:sp>
      <p:sp>
        <p:nvSpPr>
          <p:cNvPr id="1145" name="Google Shape;1145;p146"/>
          <p:cNvSpPr txBox="1"/>
          <p:nvPr>
            <p:ph idx="1" type="body"/>
          </p:nvPr>
        </p:nvSpPr>
        <p:spPr>
          <a:xfrm>
            <a:off x="609600" y="1871075"/>
            <a:ext cx="10972800" cy="46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t/>
            </a:r>
            <a:endParaRPr/>
          </a:p>
        </p:txBody>
      </p:sp>
      <p:pic>
        <p:nvPicPr>
          <p:cNvPr id="1146" name="Google Shape;1146;p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16629"/>
            <a:ext cx="12192000" cy="3224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147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/>
              <a:t>업무 추가/ 수정</a:t>
            </a:r>
            <a:endParaRPr/>
          </a:p>
        </p:txBody>
      </p:sp>
      <p:sp>
        <p:nvSpPr>
          <p:cNvPr id="1152" name="Google Shape;1152;p147"/>
          <p:cNvSpPr txBox="1"/>
          <p:nvPr>
            <p:ph idx="1" type="body"/>
          </p:nvPr>
        </p:nvSpPr>
        <p:spPr>
          <a:xfrm>
            <a:off x="609600" y="1871075"/>
            <a:ext cx="10972800" cy="46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t/>
            </a:r>
            <a:endParaRPr/>
          </a:p>
        </p:txBody>
      </p:sp>
      <p:pic>
        <p:nvPicPr>
          <p:cNvPr id="1153" name="Google Shape;1153;p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693" y="4006220"/>
            <a:ext cx="6013067" cy="20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4" name="Google Shape;1154;p147"/>
          <p:cNvGrpSpPr/>
          <p:nvPr/>
        </p:nvGrpSpPr>
        <p:grpSpPr>
          <a:xfrm>
            <a:off x="398693" y="1716945"/>
            <a:ext cx="6013067" cy="2058000"/>
            <a:chOff x="4617820" y="3029345"/>
            <a:chExt cx="4509800" cy="2058000"/>
          </a:xfrm>
        </p:grpSpPr>
        <p:pic>
          <p:nvPicPr>
            <p:cNvPr id="1155" name="Google Shape;1155;p1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17820" y="3029345"/>
              <a:ext cx="4509800" cy="20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6" name="Google Shape;1156;p14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617825" y="3029350"/>
              <a:ext cx="656775" cy="2357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57" name="Google Shape;1157;p1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95432" y="3429013"/>
            <a:ext cx="5143136" cy="1337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하늘, 실외, 나무, 건물이(가) 표시된 사진&#10;&#10;자동 생성된 설명" id="1162" name="Google Shape;1162;p148"/>
          <p:cNvPicPr preferRelativeResize="0"/>
          <p:nvPr/>
        </p:nvPicPr>
        <p:blipFill rotWithShape="1">
          <a:blip r:embed="rId3">
            <a:alphaModFix/>
          </a:blip>
          <a:srcRect b="2660" l="0" r="0" t="22340"/>
          <a:stretch/>
        </p:blipFill>
        <p:spPr>
          <a:xfrm>
            <a:off x="0" y="0"/>
            <a:ext cx="12191980" cy="6857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3" name="Google Shape;1163;p148"/>
          <p:cNvGrpSpPr/>
          <p:nvPr/>
        </p:nvGrpSpPr>
        <p:grpSpPr>
          <a:xfrm>
            <a:off x="5105399" y="453678"/>
            <a:ext cx="1981200" cy="788503"/>
            <a:chOff x="266700" y="1972206"/>
            <a:chExt cx="1981200" cy="788503"/>
          </a:xfrm>
        </p:grpSpPr>
        <p:sp>
          <p:nvSpPr>
            <p:cNvPr id="1164" name="Google Shape;1164;p148"/>
            <p:cNvSpPr/>
            <p:nvPr/>
          </p:nvSpPr>
          <p:spPr>
            <a:xfrm>
              <a:off x="266700" y="1972206"/>
              <a:ext cx="1981200" cy="7885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148"/>
            <p:cNvSpPr txBox="1"/>
            <p:nvPr/>
          </p:nvSpPr>
          <p:spPr>
            <a:xfrm>
              <a:off x="651206" y="1994084"/>
              <a:ext cx="1212191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4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End</a:t>
              </a:r>
              <a:endParaRPr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66" name="Google Shape;1166;p148"/>
          <p:cNvCxnSpPr/>
          <p:nvPr/>
        </p:nvCxnSpPr>
        <p:spPr>
          <a:xfrm>
            <a:off x="3365500" y="1605002"/>
            <a:ext cx="5461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67" name="Google Shape;1167;p148"/>
          <p:cNvSpPr/>
          <p:nvPr/>
        </p:nvSpPr>
        <p:spPr>
          <a:xfrm>
            <a:off x="711200" y="475556"/>
            <a:ext cx="10769600" cy="2369244"/>
          </a:xfrm>
          <a:prstGeom prst="bracketPair">
            <a:avLst/>
          </a:prstGeom>
          <a:noFill/>
          <a:ln cap="flat" cmpd="sng" w="9525">
            <a:solidFill>
              <a:schemeClr val="lt1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149"/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3" name="Google Shape;1173;p149"/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4" name="Google Shape;1174;p149"/>
          <p:cNvSpPr txBox="1"/>
          <p:nvPr/>
        </p:nvSpPr>
        <p:spPr>
          <a:xfrm>
            <a:off x="293611" y="200987"/>
            <a:ext cx="136928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44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75" name="Google Shape;1175;p149"/>
          <p:cNvCxnSpPr/>
          <p:nvPr/>
        </p:nvCxnSpPr>
        <p:spPr>
          <a:xfrm>
            <a:off x="11999710" y="1966048"/>
            <a:ext cx="0" cy="4891952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76" name="Google Shape;1176;p149"/>
          <p:cNvCxnSpPr/>
          <p:nvPr/>
        </p:nvCxnSpPr>
        <p:spPr>
          <a:xfrm>
            <a:off x="11999710" y="0"/>
            <a:ext cx="0" cy="74168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77" name="Google Shape;1177;p149"/>
          <p:cNvSpPr txBox="1"/>
          <p:nvPr/>
        </p:nvSpPr>
        <p:spPr>
          <a:xfrm rot="5400000">
            <a:off x="11555197" y="1218379"/>
            <a:ext cx="88902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5A6E8C"/>
                </a:solidFill>
                <a:latin typeface="Arial"/>
                <a:ea typeface="Arial"/>
                <a:cs typeface="Arial"/>
                <a:sym typeface="Arial"/>
              </a:rPr>
              <a:t>PART1</a:t>
            </a:r>
            <a:endParaRPr sz="1000">
              <a:solidFill>
                <a:srgbClr val="5A6E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syst34\Desktop\erd.png" id="1178" name="Google Shape;1178;p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7197" y="976312"/>
            <a:ext cx="10308457" cy="5754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5"/>
          <p:cNvSpPr txBox="1"/>
          <p:nvPr>
            <p:ph type="title"/>
          </p:nvPr>
        </p:nvSpPr>
        <p:spPr>
          <a:xfrm>
            <a:off x="2413601" y="743350"/>
            <a:ext cx="73647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(일반회원) 회원가입 화면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5"/>
          <p:cNvSpPr txBox="1"/>
          <p:nvPr/>
        </p:nvSpPr>
        <p:spPr>
          <a:xfrm>
            <a:off x="1637214" y="5913121"/>
            <a:ext cx="917302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비밀번호 일치 여부를 확인하여 비밀번호를 정확히 입력시킨다.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(비밀번호 일치 실패 시 나오는 화면)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4.비밀번호 일치_실패.png" id="235" name="Google Shape;23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93143" y="1665938"/>
            <a:ext cx="6061167" cy="3939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150"/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4" name="Google Shape;1184;p150"/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5" name="Google Shape;1185;p150"/>
          <p:cNvSpPr txBox="1"/>
          <p:nvPr/>
        </p:nvSpPr>
        <p:spPr>
          <a:xfrm>
            <a:off x="226936" y="295275"/>
            <a:ext cx="6774611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Development environment</a:t>
            </a:r>
            <a:endParaRPr sz="44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6" name="Google Shape;1186;p150"/>
          <p:cNvCxnSpPr/>
          <p:nvPr/>
        </p:nvCxnSpPr>
        <p:spPr>
          <a:xfrm>
            <a:off x="11999710" y="1966048"/>
            <a:ext cx="0" cy="4891952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87" name="Google Shape;1187;p150"/>
          <p:cNvCxnSpPr/>
          <p:nvPr/>
        </p:nvCxnSpPr>
        <p:spPr>
          <a:xfrm>
            <a:off x="11999710" y="0"/>
            <a:ext cx="0" cy="74168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88" name="Google Shape;1188;p150"/>
          <p:cNvSpPr txBox="1"/>
          <p:nvPr/>
        </p:nvSpPr>
        <p:spPr>
          <a:xfrm rot="5400000">
            <a:off x="11555197" y="1218379"/>
            <a:ext cx="88902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5A6E8C"/>
                </a:solidFill>
                <a:latin typeface="Arial"/>
                <a:ea typeface="Arial"/>
                <a:cs typeface="Arial"/>
                <a:sym typeface="Arial"/>
              </a:rPr>
              <a:t>PART1</a:t>
            </a:r>
            <a:endParaRPr sz="1000">
              <a:solidFill>
                <a:srgbClr val="5A6E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9" name="Google Shape;1189;p150"/>
          <p:cNvGrpSpPr/>
          <p:nvPr/>
        </p:nvGrpSpPr>
        <p:grpSpPr>
          <a:xfrm>
            <a:off x="1860331" y="2326664"/>
            <a:ext cx="1965434" cy="1965434"/>
            <a:chOff x="2306320" y="2052320"/>
            <a:chExt cx="2633542" cy="2633542"/>
          </a:xfrm>
        </p:grpSpPr>
        <p:sp>
          <p:nvSpPr>
            <p:cNvPr id="1190" name="Google Shape;1190;p150"/>
            <p:cNvSpPr/>
            <p:nvPr/>
          </p:nvSpPr>
          <p:spPr>
            <a:xfrm rot="5400000">
              <a:off x="2306320" y="2052320"/>
              <a:ext cx="2633542" cy="2633542"/>
            </a:xfrm>
            <a:prstGeom prst="arc">
              <a:avLst>
                <a:gd fmla="val 16029660" name="adj1"/>
                <a:gd fmla="val 21546426" name="adj2"/>
              </a:avLst>
            </a:prstGeom>
            <a:noFill/>
            <a:ln cap="flat" cmpd="sng" w="3810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150"/>
            <p:cNvSpPr/>
            <p:nvPr/>
          </p:nvSpPr>
          <p:spPr>
            <a:xfrm>
              <a:off x="2306320" y="2052320"/>
              <a:ext cx="2633542" cy="2633542"/>
            </a:xfrm>
            <a:prstGeom prst="arc">
              <a:avLst>
                <a:gd fmla="val 5320067" name="adj1"/>
                <a:gd fmla="val 0" name="adj2"/>
              </a:avLst>
            </a:prstGeom>
            <a:noFill/>
            <a:ln cap="flat" cmpd="sng" w="3810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2" name="Google Shape;1192;p150"/>
          <p:cNvGrpSpPr/>
          <p:nvPr/>
        </p:nvGrpSpPr>
        <p:grpSpPr>
          <a:xfrm>
            <a:off x="5113283" y="2296208"/>
            <a:ext cx="1965434" cy="1965434"/>
            <a:chOff x="2306320" y="2052320"/>
            <a:chExt cx="2633542" cy="2633542"/>
          </a:xfrm>
        </p:grpSpPr>
        <p:sp>
          <p:nvSpPr>
            <p:cNvPr id="1193" name="Google Shape;1193;p150"/>
            <p:cNvSpPr/>
            <p:nvPr/>
          </p:nvSpPr>
          <p:spPr>
            <a:xfrm rot="5400000">
              <a:off x="2306320" y="2052320"/>
              <a:ext cx="2633542" cy="2633542"/>
            </a:xfrm>
            <a:prstGeom prst="arc">
              <a:avLst>
                <a:gd fmla="val 14005023" name="adj1"/>
                <a:gd fmla="val 21546426" name="adj2"/>
              </a:avLst>
            </a:prstGeom>
            <a:noFill/>
            <a:ln cap="flat" cmpd="sng" w="3810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150"/>
            <p:cNvSpPr/>
            <p:nvPr/>
          </p:nvSpPr>
          <p:spPr>
            <a:xfrm>
              <a:off x="2306320" y="2052320"/>
              <a:ext cx="2633542" cy="2633542"/>
            </a:xfrm>
            <a:prstGeom prst="arc">
              <a:avLst>
                <a:gd fmla="val 5320067" name="adj1"/>
                <a:gd fmla="val 19460305" name="adj2"/>
              </a:avLst>
            </a:prstGeom>
            <a:noFill/>
            <a:ln cap="flat" cmpd="sng" w="3810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5" name="Google Shape;1195;p150"/>
          <p:cNvGrpSpPr/>
          <p:nvPr/>
        </p:nvGrpSpPr>
        <p:grpSpPr>
          <a:xfrm>
            <a:off x="8366235" y="2326664"/>
            <a:ext cx="1965434" cy="1965434"/>
            <a:chOff x="2306320" y="2052320"/>
            <a:chExt cx="2633542" cy="2633542"/>
          </a:xfrm>
        </p:grpSpPr>
        <p:sp>
          <p:nvSpPr>
            <p:cNvPr id="1196" name="Google Shape;1196;p150"/>
            <p:cNvSpPr/>
            <p:nvPr/>
          </p:nvSpPr>
          <p:spPr>
            <a:xfrm rot="5400000">
              <a:off x="2306320" y="2052320"/>
              <a:ext cx="2633542" cy="2633542"/>
            </a:xfrm>
            <a:prstGeom prst="arc">
              <a:avLst>
                <a:gd fmla="val 10523546" name="adj1"/>
                <a:gd fmla="val 21546426" name="adj2"/>
              </a:avLst>
            </a:prstGeom>
            <a:noFill/>
            <a:ln cap="flat" cmpd="sng" w="3810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150"/>
            <p:cNvSpPr/>
            <p:nvPr/>
          </p:nvSpPr>
          <p:spPr>
            <a:xfrm>
              <a:off x="2306320" y="2052320"/>
              <a:ext cx="2633542" cy="2633542"/>
            </a:xfrm>
            <a:prstGeom prst="arc">
              <a:avLst>
                <a:gd fmla="val 5320067" name="adj1"/>
                <a:gd fmla="val 16420915" name="adj2"/>
              </a:avLst>
            </a:prstGeom>
            <a:noFill/>
            <a:ln cap="flat" cmpd="sng" w="3810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8" name="Google Shape;1198;p150"/>
          <p:cNvSpPr txBox="1"/>
          <p:nvPr/>
        </p:nvSpPr>
        <p:spPr>
          <a:xfrm>
            <a:off x="2340346" y="3016993"/>
            <a:ext cx="100540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rgbClr val="5A5C6B"/>
                </a:solidFill>
                <a:latin typeface="Arial"/>
                <a:ea typeface="Arial"/>
                <a:cs typeface="Arial"/>
                <a:sym typeface="Arial"/>
              </a:rPr>
              <a:t>75%</a:t>
            </a:r>
            <a:endParaRPr b="1" sz="3200">
              <a:solidFill>
                <a:srgbClr val="5A5C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9" name="Google Shape;1199;p150"/>
          <p:cNvSpPr txBox="1"/>
          <p:nvPr/>
        </p:nvSpPr>
        <p:spPr>
          <a:xfrm>
            <a:off x="5593298" y="3016993"/>
            <a:ext cx="100540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rgbClr val="5A5C6B"/>
                </a:solidFill>
                <a:latin typeface="Arial"/>
                <a:ea typeface="Arial"/>
                <a:cs typeface="Arial"/>
                <a:sym typeface="Arial"/>
              </a:rPr>
              <a:t>67%</a:t>
            </a:r>
            <a:endParaRPr b="1" sz="3200">
              <a:solidFill>
                <a:srgbClr val="5A5C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150"/>
          <p:cNvSpPr txBox="1"/>
          <p:nvPr/>
        </p:nvSpPr>
        <p:spPr>
          <a:xfrm>
            <a:off x="8846250" y="3016993"/>
            <a:ext cx="100540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rgbClr val="5A5C6B"/>
                </a:solidFill>
                <a:latin typeface="Arial"/>
                <a:ea typeface="Arial"/>
                <a:cs typeface="Arial"/>
                <a:sym typeface="Arial"/>
              </a:rPr>
              <a:t>51%</a:t>
            </a:r>
            <a:endParaRPr b="1" sz="3200">
              <a:solidFill>
                <a:srgbClr val="5A5C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150"/>
          <p:cNvSpPr/>
          <p:nvPr/>
        </p:nvSpPr>
        <p:spPr>
          <a:xfrm>
            <a:off x="1574580" y="4939861"/>
            <a:ext cx="2526687" cy="1135117"/>
          </a:xfrm>
          <a:prstGeom prst="bracketPair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150"/>
          <p:cNvSpPr/>
          <p:nvPr/>
        </p:nvSpPr>
        <p:spPr>
          <a:xfrm>
            <a:off x="4832656" y="4982427"/>
            <a:ext cx="2526687" cy="1135117"/>
          </a:xfrm>
          <a:prstGeom prst="bracketPair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150"/>
          <p:cNvSpPr/>
          <p:nvPr/>
        </p:nvSpPr>
        <p:spPr>
          <a:xfrm>
            <a:off x="8090732" y="5024993"/>
            <a:ext cx="2526687" cy="1135117"/>
          </a:xfrm>
          <a:prstGeom prst="bracketPair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150"/>
          <p:cNvSpPr txBox="1"/>
          <p:nvPr/>
        </p:nvSpPr>
        <p:spPr>
          <a:xfrm>
            <a:off x="1728708" y="5091920"/>
            <a:ext cx="221842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JAVA(+JSP)</a:t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150"/>
          <p:cNvSpPr txBox="1"/>
          <p:nvPr/>
        </p:nvSpPr>
        <p:spPr>
          <a:xfrm>
            <a:off x="5093966" y="5091920"/>
            <a:ext cx="200407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</a:t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150"/>
          <p:cNvSpPr txBox="1"/>
          <p:nvPr/>
        </p:nvSpPr>
        <p:spPr>
          <a:xfrm>
            <a:off x="8702297" y="5091920"/>
            <a:ext cx="130356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Oracle</a:t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1" name="Google Shape;1211;p151"/>
          <p:cNvGrpSpPr/>
          <p:nvPr/>
        </p:nvGrpSpPr>
        <p:grpSpPr>
          <a:xfrm>
            <a:off x="10271052" y="-1296983"/>
            <a:ext cx="3687422" cy="3645053"/>
            <a:chOff x="3665621" y="966538"/>
            <a:chExt cx="5022740" cy="4965028"/>
          </a:xfrm>
        </p:grpSpPr>
        <p:sp>
          <p:nvSpPr>
            <p:cNvPr id="1212" name="Google Shape;1212;p151"/>
            <p:cNvSpPr/>
            <p:nvPr/>
          </p:nvSpPr>
          <p:spPr>
            <a:xfrm>
              <a:off x="4878362" y="2225840"/>
              <a:ext cx="3705726" cy="3705726"/>
            </a:xfrm>
            <a:prstGeom prst="ellipse">
              <a:avLst/>
            </a:prstGeom>
            <a:solidFill>
              <a:srgbClr val="FEDCCD">
                <a:alpha val="4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151"/>
            <p:cNvSpPr/>
            <p:nvPr/>
          </p:nvSpPr>
          <p:spPr>
            <a:xfrm>
              <a:off x="3665621" y="1576137"/>
              <a:ext cx="3705726" cy="3705726"/>
            </a:xfrm>
            <a:prstGeom prst="ellipse">
              <a:avLst/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14" name="Google Shape;1214;p151"/>
            <p:cNvGrpSpPr/>
            <p:nvPr/>
          </p:nvGrpSpPr>
          <p:grpSpPr>
            <a:xfrm>
              <a:off x="4507830" y="1892967"/>
              <a:ext cx="3601453" cy="3601453"/>
              <a:chOff x="3465094" y="465222"/>
              <a:chExt cx="6007768" cy="6007768"/>
            </a:xfrm>
          </p:grpSpPr>
          <p:sp>
            <p:nvSpPr>
              <p:cNvPr id="1215" name="Google Shape;1215;p151"/>
              <p:cNvSpPr/>
              <p:nvPr/>
            </p:nvSpPr>
            <p:spPr>
              <a:xfrm>
                <a:off x="3465094" y="465222"/>
                <a:ext cx="5855368" cy="5855368"/>
              </a:xfrm>
              <a:prstGeom prst="arc">
                <a:avLst>
                  <a:gd fmla="val 5419477" name="adj1"/>
                  <a:gd fmla="val 0" name="adj2"/>
                </a:avLst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6" name="Google Shape;1216;p151"/>
              <p:cNvSpPr/>
              <p:nvPr/>
            </p:nvSpPr>
            <p:spPr>
              <a:xfrm rot="10800000">
                <a:off x="3617494" y="617622"/>
                <a:ext cx="5855368" cy="5855368"/>
              </a:xfrm>
              <a:prstGeom prst="arc">
                <a:avLst>
                  <a:gd fmla="val 5419477" name="adj1"/>
                  <a:gd fmla="val 0" name="adj2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17" name="Google Shape;1217;p151"/>
            <p:cNvSpPr/>
            <p:nvPr/>
          </p:nvSpPr>
          <p:spPr>
            <a:xfrm>
              <a:off x="4982635" y="966538"/>
              <a:ext cx="3705726" cy="3705726"/>
            </a:xfrm>
            <a:prstGeom prst="ellipse">
              <a:avLst/>
            </a:prstGeom>
            <a:solidFill>
              <a:schemeClr val="accent2">
                <a:alpha val="4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8" name="Google Shape;1218;p151"/>
          <p:cNvGrpSpPr/>
          <p:nvPr/>
        </p:nvGrpSpPr>
        <p:grpSpPr>
          <a:xfrm>
            <a:off x="-1389320" y="4308100"/>
            <a:ext cx="3687422" cy="3645053"/>
            <a:chOff x="3665621" y="966538"/>
            <a:chExt cx="5022740" cy="4965028"/>
          </a:xfrm>
        </p:grpSpPr>
        <p:sp>
          <p:nvSpPr>
            <p:cNvPr id="1219" name="Google Shape;1219;p151"/>
            <p:cNvSpPr/>
            <p:nvPr/>
          </p:nvSpPr>
          <p:spPr>
            <a:xfrm>
              <a:off x="4878362" y="2225840"/>
              <a:ext cx="3705726" cy="3705726"/>
            </a:xfrm>
            <a:prstGeom prst="ellipse">
              <a:avLst/>
            </a:prstGeom>
            <a:solidFill>
              <a:srgbClr val="FEDCCD">
                <a:alpha val="4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151"/>
            <p:cNvSpPr/>
            <p:nvPr/>
          </p:nvSpPr>
          <p:spPr>
            <a:xfrm>
              <a:off x="3665621" y="1576137"/>
              <a:ext cx="3705726" cy="3705726"/>
            </a:xfrm>
            <a:prstGeom prst="ellipse">
              <a:avLst/>
            </a:prstGeom>
            <a:solidFill>
              <a:schemeClr val="accent1">
                <a:alpha val="4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21" name="Google Shape;1221;p151"/>
            <p:cNvGrpSpPr/>
            <p:nvPr/>
          </p:nvGrpSpPr>
          <p:grpSpPr>
            <a:xfrm>
              <a:off x="4507830" y="1892967"/>
              <a:ext cx="3601453" cy="3601453"/>
              <a:chOff x="3465094" y="465222"/>
              <a:chExt cx="6007768" cy="6007768"/>
            </a:xfrm>
          </p:grpSpPr>
          <p:sp>
            <p:nvSpPr>
              <p:cNvPr id="1222" name="Google Shape;1222;p151"/>
              <p:cNvSpPr/>
              <p:nvPr/>
            </p:nvSpPr>
            <p:spPr>
              <a:xfrm>
                <a:off x="3465094" y="465222"/>
                <a:ext cx="5855368" cy="5855368"/>
              </a:xfrm>
              <a:prstGeom prst="arc">
                <a:avLst>
                  <a:gd fmla="val 5419477" name="adj1"/>
                  <a:gd fmla="val 0" name="adj2"/>
                </a:avLst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3" name="Google Shape;1223;p151"/>
              <p:cNvSpPr/>
              <p:nvPr/>
            </p:nvSpPr>
            <p:spPr>
              <a:xfrm rot="10800000">
                <a:off x="3617494" y="617622"/>
                <a:ext cx="5855368" cy="5855368"/>
              </a:xfrm>
              <a:prstGeom prst="arc">
                <a:avLst>
                  <a:gd fmla="val 5419477" name="adj1"/>
                  <a:gd fmla="val 0" name="adj2"/>
                </a:avLst>
              </a:prstGeom>
              <a:noFill/>
              <a:ln cap="flat" cmpd="sng" w="9525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24" name="Google Shape;1224;p151"/>
            <p:cNvSpPr/>
            <p:nvPr/>
          </p:nvSpPr>
          <p:spPr>
            <a:xfrm>
              <a:off x="4982635" y="966538"/>
              <a:ext cx="3705726" cy="3705726"/>
            </a:xfrm>
            <a:prstGeom prst="ellipse">
              <a:avLst/>
            </a:prstGeom>
            <a:solidFill>
              <a:schemeClr val="accent2">
                <a:alpha val="4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5" name="Google Shape;1225;p151"/>
          <p:cNvSpPr txBox="1"/>
          <p:nvPr/>
        </p:nvSpPr>
        <p:spPr>
          <a:xfrm>
            <a:off x="3790664" y="2320379"/>
            <a:ext cx="4867561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Review</a:t>
            </a:r>
            <a:endParaRPr sz="8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0" name="Google Shape;1230;p152"/>
          <p:cNvGrpSpPr/>
          <p:nvPr/>
        </p:nvGrpSpPr>
        <p:grpSpPr>
          <a:xfrm>
            <a:off x="3057525" y="380999"/>
            <a:ext cx="5800725" cy="5800725"/>
            <a:chOff x="4116000" y="1449000"/>
            <a:chExt cx="3960000" cy="3960000"/>
          </a:xfrm>
        </p:grpSpPr>
        <p:sp>
          <p:nvSpPr>
            <p:cNvPr id="1231" name="Google Shape;1231;p152"/>
            <p:cNvSpPr/>
            <p:nvPr/>
          </p:nvSpPr>
          <p:spPr>
            <a:xfrm>
              <a:off x="4116000" y="1449000"/>
              <a:ext cx="3960000" cy="396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152"/>
            <p:cNvSpPr txBox="1"/>
            <p:nvPr/>
          </p:nvSpPr>
          <p:spPr>
            <a:xfrm>
              <a:off x="4805136" y="1692203"/>
              <a:ext cx="2607600" cy="139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박준우</a:t>
              </a:r>
              <a:endParaRPr b="1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</a:rPr>
                <a:t>본격적인 취업에 앞서 프로젝트를 성공적으로 마무리 할 수 있었던것은 조원들과의 협동심이 제일 컸다고 생각합니다. 다들 열심히 해주었고 맡은 바 최고의 프로그램을 만들도록 노력하면서 좋은 결과물들을 만들었다고 생각합니다.여러개의 게시판을 만들면서 좀 더 JSP에 친숙해지고 발전하였습니다. 앞으로도 더욱 노력하여 더 나은 개발자가 되도록 하겠습니다.</a:t>
              </a:r>
              <a:endParaRPr sz="1200">
                <a:solidFill>
                  <a:schemeClr val="dk1"/>
                </a:solidFill>
              </a:endParaRPr>
            </a:p>
          </p:txBody>
        </p:sp>
      </p:grpSp>
      <p:sp>
        <p:nvSpPr>
          <p:cNvPr id="1233" name="Google Shape;1233;p152"/>
          <p:cNvSpPr txBox="1"/>
          <p:nvPr/>
        </p:nvSpPr>
        <p:spPr>
          <a:xfrm>
            <a:off x="4114618" y="2880374"/>
            <a:ext cx="3819889" cy="3477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업무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620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팀장 / 발표</a:t>
            </a:r>
            <a:b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기초 ERD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620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 CSS 협업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620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Board 구현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교재 추천 게시판(파일업로드, “좋아요” (ajax), 수정/삭제/등록/  + 댓글)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자유 게시판(수정/삭제/등록+ 댓글)</a:t>
            </a:r>
            <a:endParaRPr/>
          </a:p>
          <a:p>
            <a:pPr indent="-7620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익명게시판(익명유지 /수정/삭제/등록 + 댓글)</a:t>
            </a:r>
            <a:endParaRPr/>
          </a:p>
          <a:p>
            <a:pPr indent="-7620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서적검색(네이버 검색 Open Api)</a:t>
            </a:r>
            <a:endParaRPr/>
          </a:p>
          <a:p>
            <a:pPr indent="-7620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맛집 공유(다음 맵 Open Api)</a:t>
            </a:r>
            <a:endParaRPr/>
          </a:p>
          <a:p>
            <a:pPr indent="-7620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BookMark (필요한 홈페이지 URL)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153"/>
          <p:cNvSpPr/>
          <p:nvPr/>
        </p:nvSpPr>
        <p:spPr>
          <a:xfrm>
            <a:off x="3057525" y="380999"/>
            <a:ext cx="5800725" cy="58007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9" name="Google Shape;1239;p153"/>
          <p:cNvSpPr txBox="1"/>
          <p:nvPr/>
        </p:nvSpPr>
        <p:spPr>
          <a:xfrm>
            <a:off x="4066993" y="737249"/>
            <a:ext cx="3819889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강부경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MVC Model2를 사용하여 구현한 게시판으로 서버의 흐름을 좀 더 깊이 이해할 수 있게 되었고, 클라이언트 화면을 함께 디자인 하면서 한 발 더 웹 개발자의 길로 나아간 것 같아 뜻 깊었습니다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0" name="Google Shape;1240;p153"/>
          <p:cNvSpPr txBox="1"/>
          <p:nvPr/>
        </p:nvSpPr>
        <p:spPr>
          <a:xfrm>
            <a:off x="4009843" y="3051824"/>
            <a:ext cx="4210232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업무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620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ALGORITHM 구현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620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알고리즘 문제 리스트 / 추가/삭제/수정</a:t>
            </a:r>
            <a:endParaRPr/>
          </a:p>
          <a:p>
            <a:pPr indent="-7620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풀이 리스트/추가/삭제/수정</a:t>
            </a:r>
            <a:endParaRPr/>
          </a:p>
          <a:p>
            <a:pPr indent="-7620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동영상 리스트/ 조회수 / 추가</a:t>
            </a:r>
            <a:endParaRPr/>
          </a:p>
          <a:p>
            <a:pPr indent="-7620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알고리즘 제출 채점 리스트</a:t>
            </a:r>
            <a:endParaRPr/>
          </a:p>
          <a:p>
            <a:pPr indent="-7620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알고리즘 랭킹 리스트 및 상대방과 제출 문제 대결하기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620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데이터베이스 모델링, ERD 작성 참여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154"/>
          <p:cNvSpPr/>
          <p:nvPr/>
        </p:nvSpPr>
        <p:spPr>
          <a:xfrm>
            <a:off x="3057525" y="380999"/>
            <a:ext cx="5800725" cy="58007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Google Shape;1246;p154"/>
          <p:cNvSpPr txBox="1"/>
          <p:nvPr/>
        </p:nvSpPr>
        <p:spPr>
          <a:xfrm>
            <a:off x="4066993" y="737249"/>
            <a:ext cx="3819889" cy="2431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조성빈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MVC 모델2를 활용하여 데이터베이스와 서블릿과 JSP를 연동하는 이번 프로젝트는 지금까지 배운 내용의 집합체였던 것 같습니다. 어느 하나 쉬운 부분이 없었지만 제로베이스에서 만든 만큼 뿌듯함이 배가 되었던 것 같습니다. 특히 이번 프로젝트에서는 오픈 API를 처음 활용해 보았습니다. 다른 사람이 제공한 소스를 활용하여 제 코드에 덧붙히는 것이 어려웠지만 실제 코드작성시 완성도가 더욱 높아졌던 것 같습니다. 이번 프로젝트를 기회로 삼아 한단계 더 성장하는 개발자가 되고 싶습니다.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7" name="Google Shape;1247;p154"/>
          <p:cNvSpPr txBox="1"/>
          <p:nvPr/>
        </p:nvSpPr>
        <p:spPr>
          <a:xfrm>
            <a:off x="3952693" y="3585224"/>
            <a:ext cx="4438832" cy="2369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업무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메인 화면 구현 / Main css 협업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620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 관련 업무 구현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620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 가입/ 로그인/ 아이디,비밀번호 조회/ 회원 탈퇴/ 회원 정보 수정/ 회원 목록 조회/ 회원 등급 조정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620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데이터베이스 모델링, ERD 작성 참여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채용 정보 게시판 구현: 게시글 작성/ 게시글 수정/ 게시글 삭제/ 게시글 상세보기/ 게시글 검색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3"/>
        </a:solidFill>
      </p:bgPr>
    </p:bg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2" name="Google Shape;1252;p155"/>
          <p:cNvGrpSpPr/>
          <p:nvPr/>
        </p:nvGrpSpPr>
        <p:grpSpPr>
          <a:xfrm>
            <a:off x="4116000" y="1449000"/>
            <a:ext cx="3960000" cy="3960000"/>
            <a:chOff x="4116000" y="1449000"/>
            <a:chExt cx="3960000" cy="3960000"/>
          </a:xfrm>
        </p:grpSpPr>
        <p:sp>
          <p:nvSpPr>
            <p:cNvPr id="1253" name="Google Shape;1253;p155"/>
            <p:cNvSpPr/>
            <p:nvPr/>
          </p:nvSpPr>
          <p:spPr>
            <a:xfrm>
              <a:off x="4116000" y="1449000"/>
              <a:ext cx="3960000" cy="396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155"/>
            <p:cNvSpPr txBox="1"/>
            <p:nvPr/>
          </p:nvSpPr>
          <p:spPr>
            <a:xfrm>
              <a:off x="4792132" y="2921168"/>
              <a:ext cx="2607736" cy="1015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6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Color</a:t>
              </a:r>
              <a:endParaRPr b="1"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5" name="Google Shape;1255;p155"/>
          <p:cNvSpPr/>
          <p:nvPr/>
        </p:nvSpPr>
        <p:spPr>
          <a:xfrm>
            <a:off x="3057525" y="380999"/>
            <a:ext cx="5800725" cy="58007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6" name="Google Shape;1256;p155"/>
          <p:cNvSpPr txBox="1"/>
          <p:nvPr/>
        </p:nvSpPr>
        <p:spPr>
          <a:xfrm>
            <a:off x="4066993" y="737249"/>
            <a:ext cx="3819889" cy="1877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정우진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직접 구현하면서 웹 개발의 기초를 배웠습니다. 이번 프로젝트를 통해 정말 정말 많은 것들을 알게 되어서 기쁩니다. 특히 프로젝트라는 복잡한 객체를 데이터화 하는데 고생을 많이 했는데 끝나고 보니 아쉬웠던 점이 많은 만큼 앞으로는 점차 더 효율적으로 개발할 수 있도록 이번 프로젝트에서 배운 것을 잊지 않도록 노력해야겠습니다. 같이 고생한 팀원들께 고맙습니다.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7" name="Google Shape;1257;p155"/>
          <p:cNvSpPr txBox="1"/>
          <p:nvPr/>
        </p:nvSpPr>
        <p:spPr>
          <a:xfrm>
            <a:off x="3952693" y="3585224"/>
            <a:ext cx="4438832" cy="15081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업무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620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Project구현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620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데이터베이스 모델링, ERD 작성 참여</a:t>
            </a:r>
            <a:endParaRPr/>
          </a:p>
          <a:p>
            <a:pPr indent="-7620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프로젝트관리 기능 구현 (프로젝트 CRUD, 기능 및 업무 CRUD)</a:t>
            </a:r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4"/>
        </a:solidFill>
      </p:bgPr>
    </p:bg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56"/>
          <p:cNvSpPr/>
          <p:nvPr/>
        </p:nvSpPr>
        <p:spPr>
          <a:xfrm>
            <a:off x="3057525" y="380999"/>
            <a:ext cx="5800725" cy="58007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3" name="Google Shape;1263;p156"/>
          <p:cNvSpPr txBox="1"/>
          <p:nvPr/>
        </p:nvSpPr>
        <p:spPr>
          <a:xfrm>
            <a:off x="4066993" y="737249"/>
            <a:ext cx="3819889" cy="15081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배세훈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웹상에서 필요한 데이터들을 세션과 request로 보내면서 동작하는 원리를 깨닫게 되었습니다. 겉보기에는 간단해 보이지만 실제로는 복잡하게 얽혀 있는 실상을 들여다 보고 사용 할 수 있어 많은 성장을 이룰 수 있었습니다..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4" name="Google Shape;1264;p156"/>
          <p:cNvSpPr txBox="1"/>
          <p:nvPr/>
        </p:nvSpPr>
        <p:spPr>
          <a:xfrm>
            <a:off x="3952693" y="3585224"/>
            <a:ext cx="4438832" cy="21852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업무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-Main CSS 협업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620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전체 통합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더미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620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Study구현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620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데이터베이스 모델링, ERD 작성 참여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620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스터디기능 메뉴 기능 구현(스터디일정, 스터디모집, 스터디원관리, 후기, 전용게시판)</a:t>
            </a:r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8188BE"/>
            </a:gs>
            <a:gs pos="24000">
              <a:srgbClr val="DCB6C7"/>
            </a:gs>
            <a:gs pos="49000">
              <a:srgbClr val="FEDECE"/>
            </a:gs>
            <a:gs pos="74000">
              <a:srgbClr val="FFAB94"/>
            </a:gs>
            <a:gs pos="97409">
              <a:srgbClr val="FF8687"/>
            </a:gs>
            <a:gs pos="100000">
              <a:srgbClr val="FF8687"/>
            </a:gs>
          </a:gsLst>
          <a:lin ang="2700000" scaled="0"/>
        </a:gradFill>
      </p:bgPr>
    </p:bg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157"/>
          <p:cNvSpPr txBox="1"/>
          <p:nvPr/>
        </p:nvSpPr>
        <p:spPr>
          <a:xfrm>
            <a:off x="3329516" y="2921168"/>
            <a:ext cx="5532968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6000">
                <a:solidFill>
                  <a:srgbClr val="3C3D46"/>
                </a:solidFill>
                <a:latin typeface="Arial"/>
                <a:ea typeface="Arial"/>
                <a:cs typeface="Arial"/>
                <a:sym typeface="Arial"/>
              </a:rPr>
              <a:t>Thank You ☺</a:t>
            </a:r>
            <a:endParaRPr b="1" sz="6000">
              <a:solidFill>
                <a:srgbClr val="3C3D4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6"/>
          <p:cNvSpPr txBox="1"/>
          <p:nvPr>
            <p:ph type="title"/>
          </p:nvPr>
        </p:nvSpPr>
        <p:spPr>
          <a:xfrm>
            <a:off x="2413601" y="743350"/>
            <a:ext cx="73647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(일반회원) 회원가입 화면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6"/>
          <p:cNvSpPr txBox="1"/>
          <p:nvPr/>
        </p:nvSpPr>
        <p:spPr>
          <a:xfrm>
            <a:off x="1637214" y="5913121"/>
            <a:ext cx="917302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비밀번호 일치 여부를 확인하여 비밀번호를 정확히 입력시킨다.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(비밀번호 일치 성공 시 나오는 화면)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5.비밀번호 일치_성공.png" id="242" name="Google Shape;24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4360" y="1567542"/>
            <a:ext cx="6596611" cy="4286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7"/>
          <p:cNvSpPr txBox="1"/>
          <p:nvPr>
            <p:ph type="title"/>
          </p:nvPr>
        </p:nvSpPr>
        <p:spPr>
          <a:xfrm>
            <a:off x="2413601" y="743350"/>
            <a:ext cx="73647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(일반회원) 회원가입 화면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7"/>
          <p:cNvSpPr txBox="1"/>
          <p:nvPr/>
        </p:nvSpPr>
        <p:spPr>
          <a:xfrm>
            <a:off x="1637214" y="5913122"/>
            <a:ext cx="917302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Daum 우편번호 API를 활용한 주소 입력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6.주소 검색.png" id="249" name="Google Shape;24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4797" y="1889759"/>
            <a:ext cx="9238001" cy="3629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8"/>
          <p:cNvSpPr txBox="1"/>
          <p:nvPr>
            <p:ph type="title"/>
          </p:nvPr>
        </p:nvSpPr>
        <p:spPr>
          <a:xfrm>
            <a:off x="2413601" y="743350"/>
            <a:ext cx="73647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(일반회원) 회원가입 화면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8"/>
          <p:cNvSpPr txBox="1"/>
          <p:nvPr/>
        </p:nvSpPr>
        <p:spPr>
          <a:xfrm>
            <a:off x="1637214" y="5913122"/>
            <a:ext cx="917302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회원 가입 양식 입력 상태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7.회원가입양식전체입력.png" id="256" name="Google Shape;25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1805" y="1611086"/>
            <a:ext cx="6397697" cy="4147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9"/>
          <p:cNvSpPr txBox="1"/>
          <p:nvPr>
            <p:ph type="title"/>
          </p:nvPr>
        </p:nvSpPr>
        <p:spPr>
          <a:xfrm>
            <a:off x="2413601" y="743350"/>
            <a:ext cx="73647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(일반회원) 아이디/비밀번호 조회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9"/>
          <p:cNvSpPr txBox="1"/>
          <p:nvPr/>
        </p:nvSpPr>
        <p:spPr>
          <a:xfrm>
            <a:off x="1637214" y="5913121"/>
            <a:ext cx="917302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아이디/비밀번호 조회 메인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아이디나 비밀번호를 선택해서 조회할 수 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8.아이디,비밀번호조회메인.png" id="263" name="Google Shape;26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8395" y="1820091"/>
            <a:ext cx="9508372" cy="3483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2"/>
          <p:cNvGrpSpPr/>
          <p:nvPr/>
        </p:nvGrpSpPr>
        <p:grpSpPr>
          <a:xfrm>
            <a:off x="2371725" y="723900"/>
            <a:ext cx="9123750" cy="4704150"/>
            <a:chOff x="2371725" y="723900"/>
            <a:chExt cx="9123750" cy="4704150"/>
          </a:xfrm>
        </p:grpSpPr>
        <p:sp>
          <p:nvSpPr>
            <p:cNvPr id="112" name="Google Shape;112;p2"/>
            <p:cNvSpPr/>
            <p:nvPr/>
          </p:nvSpPr>
          <p:spPr>
            <a:xfrm>
              <a:off x="7535475" y="1468050"/>
              <a:ext cx="3960000" cy="396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"/>
            <p:cNvSpPr txBox="1"/>
            <p:nvPr/>
          </p:nvSpPr>
          <p:spPr>
            <a:xfrm>
              <a:off x="2371725" y="723900"/>
              <a:ext cx="7372350" cy="28161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17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WMC</a:t>
              </a:r>
              <a:endParaRPr b="1" i="0" sz="17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" name="Google Shape;114;p2"/>
          <p:cNvSpPr txBox="1"/>
          <p:nvPr/>
        </p:nvSpPr>
        <p:spPr>
          <a:xfrm>
            <a:off x="2105025" y="3721268"/>
            <a:ext cx="8191500" cy="1277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77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We Make Class</a:t>
            </a:r>
            <a:endParaRPr b="1" i="0" sz="77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0"/>
          <p:cNvSpPr txBox="1"/>
          <p:nvPr>
            <p:ph type="title"/>
          </p:nvPr>
        </p:nvSpPr>
        <p:spPr>
          <a:xfrm>
            <a:off x="2413601" y="743350"/>
            <a:ext cx="73647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(일반회원) 아이디/비밀번호 조회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0"/>
          <p:cNvSpPr txBox="1"/>
          <p:nvPr/>
        </p:nvSpPr>
        <p:spPr>
          <a:xfrm>
            <a:off x="1637214" y="5913122"/>
            <a:ext cx="917302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아이디 조회 성공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9.아이디조회_성공.png" id="270" name="Google Shape;27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4043" y="2037805"/>
            <a:ext cx="9118173" cy="3283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1"/>
          <p:cNvSpPr txBox="1"/>
          <p:nvPr>
            <p:ph type="title"/>
          </p:nvPr>
        </p:nvSpPr>
        <p:spPr>
          <a:xfrm>
            <a:off x="2413601" y="743350"/>
            <a:ext cx="73647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(일반회원) 아이디/비밀번호 조회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1"/>
          <p:cNvSpPr txBox="1"/>
          <p:nvPr/>
        </p:nvSpPr>
        <p:spPr>
          <a:xfrm>
            <a:off x="1637214" y="5913122"/>
            <a:ext cx="917302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아이디 조회 실패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10.아이디조회_실패.png" id="277" name="Google Shape;27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7829" y="2011680"/>
            <a:ext cx="9010468" cy="3124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2"/>
          <p:cNvSpPr txBox="1"/>
          <p:nvPr>
            <p:ph type="title"/>
          </p:nvPr>
        </p:nvSpPr>
        <p:spPr>
          <a:xfrm>
            <a:off x="2413601" y="743350"/>
            <a:ext cx="73647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(일반회원) 아이디/비밀번호 조회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2"/>
          <p:cNvSpPr txBox="1"/>
          <p:nvPr/>
        </p:nvSpPr>
        <p:spPr>
          <a:xfrm>
            <a:off x="1637214" y="5913122"/>
            <a:ext cx="917302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비밀번호 조회 성공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11.비밀번호조회_성공.png" id="284" name="Google Shape;28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1715" y="2036154"/>
            <a:ext cx="9010468" cy="3152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"/>
          <p:cNvSpPr txBox="1"/>
          <p:nvPr>
            <p:ph type="title"/>
          </p:nvPr>
        </p:nvSpPr>
        <p:spPr>
          <a:xfrm>
            <a:off x="2413601" y="743350"/>
            <a:ext cx="73647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(일반회원) 아이디/비밀번호 조회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3"/>
          <p:cNvSpPr txBox="1"/>
          <p:nvPr/>
        </p:nvSpPr>
        <p:spPr>
          <a:xfrm>
            <a:off x="1637214" y="5913122"/>
            <a:ext cx="917302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비밀번호 조회 실패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12.비밀번호조회_실패.png" id="291" name="Google Shape;29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0433" y="1997119"/>
            <a:ext cx="9207864" cy="326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4"/>
          <p:cNvSpPr txBox="1"/>
          <p:nvPr>
            <p:ph type="title"/>
          </p:nvPr>
        </p:nvSpPr>
        <p:spPr>
          <a:xfrm>
            <a:off x="2413601" y="743350"/>
            <a:ext cx="73647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(일반회원) 로그인 성공 메인 화면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4"/>
          <p:cNvSpPr txBox="1"/>
          <p:nvPr/>
        </p:nvSpPr>
        <p:spPr>
          <a:xfrm>
            <a:off x="1637214" y="5913121"/>
            <a:ext cx="917302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로그인에 성공하게 되면 오른쪽 상단에 로그인 된 회원의 이름을 보여준다.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로그인 후에는 기존 메뉴바에 존재하지 않았던 ‘My Page’ 메뉴가 나타난다.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13.회원로그인성공.png" id="298" name="Google Shape;29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6594" y="1968078"/>
            <a:ext cx="9486537" cy="3454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5"/>
          <p:cNvSpPr txBox="1"/>
          <p:nvPr>
            <p:ph type="title"/>
          </p:nvPr>
        </p:nvSpPr>
        <p:spPr>
          <a:xfrm>
            <a:off x="2413601" y="743350"/>
            <a:ext cx="73647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(일반회원) 마이페이지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"/>
          <p:cNvSpPr txBox="1"/>
          <p:nvPr/>
        </p:nvSpPr>
        <p:spPr>
          <a:xfrm>
            <a:off x="1637214" y="5913121"/>
            <a:ext cx="917302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마이페이지 메인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수정 혹은 탈퇴를 선택할 수 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14.마이페이지메인.png" id="305" name="Google Shape;30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4654" y="1907176"/>
            <a:ext cx="9390705" cy="3419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6"/>
          <p:cNvSpPr txBox="1"/>
          <p:nvPr>
            <p:ph type="title"/>
          </p:nvPr>
        </p:nvSpPr>
        <p:spPr>
          <a:xfrm>
            <a:off x="2413601" y="743350"/>
            <a:ext cx="73647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(일반회원) 마이페이지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6"/>
          <p:cNvSpPr txBox="1"/>
          <p:nvPr/>
        </p:nvSpPr>
        <p:spPr>
          <a:xfrm>
            <a:off x="1637214" y="5913122"/>
            <a:ext cx="917302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개인 정보 수정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15.개인정보수정.png" id="312" name="Google Shape;31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8869" y="1899709"/>
            <a:ext cx="9498148" cy="3515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 txBox="1"/>
          <p:nvPr>
            <p:ph type="title"/>
          </p:nvPr>
        </p:nvSpPr>
        <p:spPr>
          <a:xfrm>
            <a:off x="2413601" y="743350"/>
            <a:ext cx="73647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(일반회원) 마이페이지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27"/>
          <p:cNvSpPr txBox="1"/>
          <p:nvPr/>
        </p:nvSpPr>
        <p:spPr>
          <a:xfrm>
            <a:off x="1637214" y="5913121"/>
            <a:ext cx="917302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회원 탈퇴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탈퇴 후에는 메인화면으로 복귀되면 모두 로그아웃 상태가 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16.회원탈퇴.png" id="319" name="Google Shape;31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5929" y="2030001"/>
            <a:ext cx="9324587" cy="3142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8"/>
          <p:cNvSpPr txBox="1"/>
          <p:nvPr>
            <p:ph type="title"/>
          </p:nvPr>
        </p:nvSpPr>
        <p:spPr>
          <a:xfrm>
            <a:off x="2413601" y="743350"/>
            <a:ext cx="73647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(관리자) 메인화면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8"/>
          <p:cNvSpPr txBox="1"/>
          <p:nvPr/>
        </p:nvSpPr>
        <p:spPr>
          <a:xfrm>
            <a:off x="1637213" y="5913121"/>
            <a:ext cx="960264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관리자 계정으로 로그인 시 기존 메뉴바에 존재하지 않았던 ‘Member’ 메뉴가 나타난다.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(회원 계정으로 로그인 시 나타나는 ‘My Page’ 메뉴는 없다.)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1.관리자 메인화면.png" id="326" name="Google Shape;32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5314" y="1899368"/>
            <a:ext cx="9997441" cy="3447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9"/>
          <p:cNvSpPr txBox="1"/>
          <p:nvPr>
            <p:ph type="title"/>
          </p:nvPr>
        </p:nvSpPr>
        <p:spPr>
          <a:xfrm>
            <a:off x="2413601" y="743350"/>
            <a:ext cx="73647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(관리자) 회원 관리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9"/>
          <p:cNvSpPr txBox="1"/>
          <p:nvPr/>
        </p:nvSpPr>
        <p:spPr>
          <a:xfrm>
            <a:off x="1637213" y="5913121"/>
            <a:ext cx="960264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회원 관리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(전체 회원의 목록이 나타난다.)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2.회원관리.png" id="333" name="Google Shape;33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0915" y="1492445"/>
            <a:ext cx="6572068" cy="4037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3"/>
          <p:cNvGrpSpPr/>
          <p:nvPr/>
        </p:nvGrpSpPr>
        <p:grpSpPr>
          <a:xfrm>
            <a:off x="3059343" y="342900"/>
            <a:ext cx="6256962" cy="6256962"/>
            <a:chOff x="1656494" y="0"/>
            <a:chExt cx="6256962" cy="6256962"/>
          </a:xfrm>
        </p:grpSpPr>
        <p:sp>
          <p:nvSpPr>
            <p:cNvPr id="120" name="Google Shape;120;p3"/>
            <p:cNvSpPr/>
            <p:nvPr/>
          </p:nvSpPr>
          <p:spPr>
            <a:xfrm>
              <a:off x="1656494" y="0"/>
              <a:ext cx="6256962" cy="6256962"/>
            </a:xfrm>
            <a:prstGeom prst="ellipse">
              <a:avLst/>
            </a:prstGeom>
            <a:solidFill>
              <a:srgbClr val="DBB5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 txBox="1"/>
            <p:nvPr/>
          </p:nvSpPr>
          <p:spPr>
            <a:xfrm>
              <a:off x="3691571" y="312848"/>
              <a:ext cx="2186808" cy="9385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06225" lIns="206225" spcFirstLastPara="1" rIns="206225" wrap="square" tIns="206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개발자</a:t>
              </a:r>
              <a:endParaRPr b="0" i="0" sz="2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2438614" y="1564240"/>
              <a:ext cx="4692722" cy="469272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 txBox="1"/>
            <p:nvPr/>
          </p:nvSpPr>
          <p:spPr>
            <a:xfrm>
              <a:off x="3691571" y="1857535"/>
              <a:ext cx="2186808" cy="879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06225" lIns="206225" spcFirstLastPara="1" rIns="206225" wrap="square" tIns="206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학생</a:t>
              </a:r>
              <a:endParaRPr b="0" i="0" sz="2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220734" y="3128481"/>
              <a:ext cx="3128481" cy="312848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 txBox="1"/>
            <p:nvPr/>
          </p:nvSpPr>
          <p:spPr>
            <a:xfrm>
              <a:off x="3678890" y="3910601"/>
              <a:ext cx="2212170" cy="15642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142225" spcFirstLastPara="1" rIns="142225" wrap="square" tIns="142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커뮤니티</a:t>
              </a:r>
              <a:endPara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" name="Google Shape;126;p3"/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" name="Google Shape;128;p3"/>
          <p:cNvCxnSpPr/>
          <p:nvPr/>
        </p:nvCxnSpPr>
        <p:spPr>
          <a:xfrm>
            <a:off x="11999710" y="1966048"/>
            <a:ext cx="0" cy="4891952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9" name="Google Shape;129;p3"/>
          <p:cNvCxnSpPr/>
          <p:nvPr/>
        </p:nvCxnSpPr>
        <p:spPr>
          <a:xfrm>
            <a:off x="11999710" y="0"/>
            <a:ext cx="0" cy="74168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0" name="Google Shape;130;p3"/>
          <p:cNvSpPr txBox="1"/>
          <p:nvPr/>
        </p:nvSpPr>
        <p:spPr>
          <a:xfrm rot="5400000">
            <a:off x="11555197" y="1218379"/>
            <a:ext cx="88902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5A6E8C"/>
                </a:solidFill>
                <a:latin typeface="Arial"/>
                <a:ea typeface="Arial"/>
                <a:cs typeface="Arial"/>
                <a:sym typeface="Arial"/>
              </a:rPr>
              <a:t>PART1</a:t>
            </a:r>
            <a:endParaRPr sz="1000">
              <a:solidFill>
                <a:srgbClr val="5A6E8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0"/>
          <p:cNvSpPr txBox="1"/>
          <p:nvPr>
            <p:ph type="title"/>
          </p:nvPr>
        </p:nvSpPr>
        <p:spPr>
          <a:xfrm>
            <a:off x="2413601" y="743350"/>
            <a:ext cx="73647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(관리자) 회원 관리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0"/>
          <p:cNvSpPr txBox="1"/>
          <p:nvPr/>
        </p:nvSpPr>
        <p:spPr>
          <a:xfrm>
            <a:off x="1637213" y="5913122"/>
            <a:ext cx="960264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회원 등급 변경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3.등급변경.png" id="340" name="Google Shape;34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7168" y="1683029"/>
            <a:ext cx="8151221" cy="4117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1"/>
          <p:cNvSpPr txBox="1"/>
          <p:nvPr>
            <p:ph type="title"/>
          </p:nvPr>
        </p:nvSpPr>
        <p:spPr>
          <a:xfrm>
            <a:off x="2413601" y="743350"/>
            <a:ext cx="73647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(관리자) 회원 관리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1"/>
          <p:cNvSpPr txBox="1"/>
          <p:nvPr/>
        </p:nvSpPr>
        <p:spPr>
          <a:xfrm>
            <a:off x="1277258" y="5904413"/>
            <a:ext cx="960264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회원 강제 탈퇴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4.회원탈퇴.png" id="347" name="Google Shape;34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8159" y="1663338"/>
            <a:ext cx="8429899" cy="4090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 txBox="1"/>
          <p:nvPr>
            <p:ph type="title"/>
          </p:nvPr>
        </p:nvSpPr>
        <p:spPr>
          <a:xfrm>
            <a:off x="2413601" y="743350"/>
            <a:ext cx="73647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(관리자) 회원 관리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2"/>
          <p:cNvSpPr txBox="1"/>
          <p:nvPr/>
        </p:nvSpPr>
        <p:spPr>
          <a:xfrm>
            <a:off x="1277258" y="5904412"/>
            <a:ext cx="960264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회원 검색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(이름이나 아이디로 검색할 수 있다.)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5.이름검색.png" id="354" name="Google Shape;35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689" y="1741715"/>
            <a:ext cx="5617204" cy="33413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6.아이디검색.png" id="355" name="Google Shape;35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726" y="1654630"/>
            <a:ext cx="5352868" cy="3675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3"/>
          <p:cNvSpPr txBox="1"/>
          <p:nvPr>
            <p:ph type="ctrTitle"/>
          </p:nvPr>
        </p:nvSpPr>
        <p:spPr>
          <a:xfrm>
            <a:off x="2592600" y="2441850"/>
            <a:ext cx="7006800" cy="1974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ko-K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Job Board</a:t>
            </a:r>
            <a:endParaRPr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4"/>
          <p:cNvSpPr txBox="1"/>
          <p:nvPr>
            <p:ph type="title"/>
          </p:nvPr>
        </p:nvSpPr>
        <p:spPr>
          <a:xfrm>
            <a:off x="2413601" y="743350"/>
            <a:ext cx="73647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채용 정보 게시판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4"/>
          <p:cNvSpPr txBox="1"/>
          <p:nvPr/>
        </p:nvSpPr>
        <p:spPr>
          <a:xfrm>
            <a:off x="1335316" y="5921830"/>
            <a:ext cx="917302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채용 정보 게시판 메인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공지사항이 목록 중 가장 먼저 출력된다.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채용게시판메인.png" id="367" name="Google Shape;36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7213" y="1550689"/>
            <a:ext cx="8962216" cy="4118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5"/>
          <p:cNvSpPr txBox="1"/>
          <p:nvPr>
            <p:ph type="title"/>
          </p:nvPr>
        </p:nvSpPr>
        <p:spPr>
          <a:xfrm>
            <a:off x="2413601" y="743350"/>
            <a:ext cx="73647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채용 정보 게시판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35"/>
          <p:cNvSpPr txBox="1"/>
          <p:nvPr/>
        </p:nvSpPr>
        <p:spPr>
          <a:xfrm>
            <a:off x="557350" y="5460276"/>
            <a:ext cx="1085668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게시물 작성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일반 회원: 일반글만 작성 가능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관리자: 공지사항이나 일반글 중 선택해서 작성가능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1.관리자 일반글쓰기.png" id="374" name="Google Shape;37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710" y="1741716"/>
            <a:ext cx="4978497" cy="32969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.관리자 공지글쓰기.png" id="375" name="Google Shape;375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97547" y="1733006"/>
            <a:ext cx="5194299" cy="3439886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5"/>
          <p:cNvSpPr/>
          <p:nvPr/>
        </p:nvSpPr>
        <p:spPr>
          <a:xfrm>
            <a:off x="1346926" y="2220687"/>
            <a:ext cx="429623" cy="113211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2A5E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5"/>
          <p:cNvSpPr/>
          <p:nvPr/>
        </p:nvSpPr>
        <p:spPr>
          <a:xfrm>
            <a:off x="6531429" y="2211978"/>
            <a:ext cx="429623" cy="12627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2A5E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6"/>
          <p:cNvSpPr txBox="1"/>
          <p:nvPr>
            <p:ph type="title"/>
          </p:nvPr>
        </p:nvSpPr>
        <p:spPr>
          <a:xfrm>
            <a:off x="2413601" y="743350"/>
            <a:ext cx="73647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채용 정보 게시판 (주소 X)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6"/>
          <p:cNvSpPr txBox="1"/>
          <p:nvPr/>
        </p:nvSpPr>
        <p:spPr>
          <a:xfrm>
            <a:off x="580573" y="5904413"/>
            <a:ext cx="1085668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게시물 작성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채용 정보에 관한 글 작성시 공고 마감일을 지정한다. (지정하지 않아도 무방)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해당 기업의 위치를 입력할 수 있다. (입력하지 않아도 무방)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3.채용공고작성_위치x.png" id="384" name="Google Shape;38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7587" y="1637212"/>
            <a:ext cx="6250576" cy="416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7"/>
          <p:cNvSpPr txBox="1"/>
          <p:nvPr>
            <p:ph type="title"/>
          </p:nvPr>
        </p:nvSpPr>
        <p:spPr>
          <a:xfrm>
            <a:off x="2413601" y="743350"/>
            <a:ext cx="73647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채용 정보 게시판 (주소 O)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37"/>
          <p:cNvSpPr txBox="1"/>
          <p:nvPr/>
        </p:nvSpPr>
        <p:spPr>
          <a:xfrm>
            <a:off x="580573" y="5904413"/>
            <a:ext cx="1085668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게시물 작성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위치를 입력하는 순간 지도를 보여준다.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4.채용공고작성_위치o.png" id="391" name="Google Shape;39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24960" y="1663337"/>
            <a:ext cx="5392273" cy="407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8"/>
          <p:cNvSpPr txBox="1"/>
          <p:nvPr>
            <p:ph type="title"/>
          </p:nvPr>
        </p:nvSpPr>
        <p:spPr>
          <a:xfrm>
            <a:off x="2413601" y="743350"/>
            <a:ext cx="73647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채용 정보 게시판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38"/>
          <p:cNvSpPr txBox="1"/>
          <p:nvPr/>
        </p:nvSpPr>
        <p:spPr>
          <a:xfrm>
            <a:off x="580573" y="5904413"/>
            <a:ext cx="1085668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게시물 상세 보기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위치가 입력된 게시물일 경우 지도를 보여준다.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위치가 입력되지 않았을 경우 지도는 출력되지 않는다.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5.채용공고 상세보기.png" id="398" name="Google Shape;39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6946" y="1785259"/>
            <a:ext cx="9318415" cy="3846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9"/>
          <p:cNvSpPr txBox="1"/>
          <p:nvPr>
            <p:ph type="title"/>
          </p:nvPr>
        </p:nvSpPr>
        <p:spPr>
          <a:xfrm>
            <a:off x="2413601" y="743350"/>
            <a:ext cx="73647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채용 정보 게시판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39"/>
          <p:cNvSpPr txBox="1"/>
          <p:nvPr/>
        </p:nvSpPr>
        <p:spPr>
          <a:xfrm>
            <a:off x="580573" y="5904414"/>
            <a:ext cx="108566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게시물 삭제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6.채용공고 삭제.png" id="405" name="Google Shape;40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3612" y="1895343"/>
            <a:ext cx="8093165" cy="342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"/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4"/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7" name="Google Shape;137;p4"/>
          <p:cNvCxnSpPr/>
          <p:nvPr/>
        </p:nvCxnSpPr>
        <p:spPr>
          <a:xfrm>
            <a:off x="11999710" y="1966048"/>
            <a:ext cx="0" cy="4891952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8" name="Google Shape;138;p4"/>
          <p:cNvCxnSpPr/>
          <p:nvPr/>
        </p:nvCxnSpPr>
        <p:spPr>
          <a:xfrm>
            <a:off x="11999710" y="0"/>
            <a:ext cx="0" cy="74168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9" name="Google Shape;139;p4"/>
          <p:cNvSpPr txBox="1"/>
          <p:nvPr/>
        </p:nvSpPr>
        <p:spPr>
          <a:xfrm rot="5400000">
            <a:off x="11555197" y="1218379"/>
            <a:ext cx="88902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5A6E8C"/>
                </a:solidFill>
                <a:latin typeface="Arial"/>
                <a:ea typeface="Arial"/>
                <a:cs typeface="Arial"/>
                <a:sym typeface="Arial"/>
              </a:rPr>
              <a:t>PART1</a:t>
            </a:r>
            <a:endParaRPr sz="1000">
              <a:solidFill>
                <a:srgbClr val="5A6E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0" name="Google Shape;140;p4"/>
          <p:cNvGraphicFramePr/>
          <p:nvPr/>
        </p:nvGraphicFramePr>
        <p:xfrm>
          <a:off x="552450" y="138112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{2CFEC482-E9AC-4687-9F8E-B83DF658DCED}</a:tableStyleId>
              </a:tblPr>
              <a:tblGrid>
                <a:gridCol w="2678050"/>
                <a:gridCol w="2678050"/>
                <a:gridCol w="2678050"/>
                <a:gridCol w="2678050"/>
              </a:tblGrid>
              <a:tr h="1683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000" u="none" cap="none" strike="noStrike">
                          <a:solidFill>
                            <a:schemeClr val="lt1"/>
                          </a:solidFill>
                        </a:rPr>
                        <a:t>기간</a:t>
                      </a:r>
                      <a:endParaRPr b="1" sz="2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61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61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000" u="none" cap="none" strike="noStrike">
                          <a:solidFill>
                            <a:schemeClr val="lt1"/>
                          </a:solidFill>
                        </a:rPr>
                        <a:t>팀장</a:t>
                      </a:r>
                      <a:endParaRPr b="1" sz="2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17161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61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61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000" u="none" cap="none" strike="noStrike">
                          <a:solidFill>
                            <a:schemeClr val="lt1"/>
                          </a:solidFill>
                        </a:rPr>
                        <a:t>“조원”</a:t>
                      </a:r>
                      <a:endParaRPr b="1" sz="2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17161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61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61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000" u="none" cap="none" strike="noStrike">
                          <a:solidFill>
                            <a:schemeClr val="lt1"/>
                          </a:solidFill>
                        </a:rPr>
                        <a:t>주제</a:t>
                      </a:r>
                      <a:endParaRPr b="1" sz="2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17161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61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>
                        <a:alpha val="80000"/>
                      </a:schemeClr>
                    </a:solidFill>
                  </a:tcPr>
                </a:tc>
              </a:tr>
              <a:tr h="1683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2019-07-08 ~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cap="none" strike="noStrike"/>
                        <a:t>2019-07-19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61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7161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61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/>
                        <a:t>“박 준 우”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17161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61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7161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61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/>
                        <a:t>조성빈, 강부경, 배세훈,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/>
                        <a:t>정우진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17161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7161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7161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61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/>
                        <a:t>학원 커뮤니티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17161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7161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7161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0"/>
          <p:cNvSpPr txBox="1"/>
          <p:nvPr>
            <p:ph type="title"/>
          </p:nvPr>
        </p:nvSpPr>
        <p:spPr>
          <a:xfrm>
            <a:off x="2413601" y="743350"/>
            <a:ext cx="73647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채용 정보 게시판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40"/>
          <p:cNvSpPr txBox="1"/>
          <p:nvPr/>
        </p:nvSpPr>
        <p:spPr>
          <a:xfrm>
            <a:off x="580573" y="5904414"/>
            <a:ext cx="108566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게시물 수정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8.수정,위치x.png" id="412" name="Google Shape;41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1844" y="1715590"/>
            <a:ext cx="7246493" cy="3944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1"/>
          <p:cNvSpPr txBox="1"/>
          <p:nvPr>
            <p:ph type="title"/>
          </p:nvPr>
        </p:nvSpPr>
        <p:spPr>
          <a:xfrm>
            <a:off x="2413601" y="743350"/>
            <a:ext cx="73647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채용 정보 게시판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41"/>
          <p:cNvSpPr txBox="1"/>
          <p:nvPr/>
        </p:nvSpPr>
        <p:spPr>
          <a:xfrm>
            <a:off x="580573" y="5904413"/>
            <a:ext cx="1085668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게시물 검색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게시물은 제목이나 작성자로 검색할 수 있다.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7.검색.png" id="419" name="Google Shape;41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6490" y="1793966"/>
            <a:ext cx="9259533" cy="3944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하늘, 실외, 나무, 건물이(가) 표시된 사진&#10;&#10;자동 생성된 설명" id="424" name="Google Shape;424;p42"/>
          <p:cNvPicPr preferRelativeResize="0"/>
          <p:nvPr/>
        </p:nvPicPr>
        <p:blipFill rotWithShape="1">
          <a:blip r:embed="rId3">
            <a:alphaModFix/>
          </a:blip>
          <a:srcRect b="2660" l="0" r="0" t="22340"/>
          <a:stretch/>
        </p:blipFill>
        <p:spPr>
          <a:xfrm>
            <a:off x="0" y="0"/>
            <a:ext cx="12191980" cy="6857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5" name="Google Shape;425;p42"/>
          <p:cNvGrpSpPr/>
          <p:nvPr/>
        </p:nvGrpSpPr>
        <p:grpSpPr>
          <a:xfrm>
            <a:off x="5105399" y="453678"/>
            <a:ext cx="1981200" cy="788503"/>
            <a:chOff x="266700" y="1972206"/>
            <a:chExt cx="1981200" cy="788503"/>
          </a:xfrm>
        </p:grpSpPr>
        <p:sp>
          <p:nvSpPr>
            <p:cNvPr id="426" name="Google Shape;426;p42"/>
            <p:cNvSpPr/>
            <p:nvPr/>
          </p:nvSpPr>
          <p:spPr>
            <a:xfrm>
              <a:off x="266700" y="1972206"/>
              <a:ext cx="1981200" cy="7885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42"/>
            <p:cNvSpPr txBox="1"/>
            <p:nvPr/>
          </p:nvSpPr>
          <p:spPr>
            <a:xfrm>
              <a:off x="413160" y="1994084"/>
              <a:ext cx="1688283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4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Study</a:t>
              </a:r>
              <a:endParaRPr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8" name="Google Shape;428;p42"/>
          <p:cNvSpPr txBox="1"/>
          <p:nvPr/>
        </p:nvSpPr>
        <p:spPr>
          <a:xfrm>
            <a:off x="2739792" y="1756762"/>
            <a:ext cx="7378943" cy="42473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스터디 모집공고</a:t>
            </a:r>
            <a:endParaRPr b="1"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-"/>
            </a:pPr>
            <a:r>
              <a:rPr b="1" lang="ko-K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스터디 일정</a:t>
            </a:r>
            <a:endParaRPr b="1"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-"/>
            </a:pPr>
            <a:r>
              <a:rPr b="1" lang="ko-K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스터디 전용 게시판</a:t>
            </a:r>
            <a:endParaRPr b="1"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-"/>
            </a:pPr>
            <a:r>
              <a:rPr b="1" lang="ko-K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스터디 후기</a:t>
            </a:r>
            <a:endParaRPr b="1"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-"/>
            </a:pPr>
            <a:r>
              <a:rPr b="1" lang="ko-K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스터디 탈퇴</a:t>
            </a:r>
            <a:endParaRPr b="1"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9" name="Google Shape;429;p42"/>
          <p:cNvCxnSpPr/>
          <p:nvPr/>
        </p:nvCxnSpPr>
        <p:spPr>
          <a:xfrm>
            <a:off x="3365500" y="1605002"/>
            <a:ext cx="5461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0" name="Google Shape;430;p42"/>
          <p:cNvSpPr/>
          <p:nvPr/>
        </p:nvSpPr>
        <p:spPr>
          <a:xfrm>
            <a:off x="711200" y="475556"/>
            <a:ext cx="10769600" cy="2369244"/>
          </a:xfrm>
          <a:prstGeom prst="bracketPair">
            <a:avLst/>
          </a:prstGeom>
          <a:noFill/>
          <a:ln cap="flat" cmpd="sng" w="9525">
            <a:solidFill>
              <a:schemeClr val="lt1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3"/>
          <p:cNvSpPr txBox="1"/>
          <p:nvPr>
            <p:ph type="ctrTitle"/>
          </p:nvPr>
        </p:nvSpPr>
        <p:spPr>
          <a:xfrm>
            <a:off x="2592600" y="2441850"/>
            <a:ext cx="7006800" cy="1974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ko-K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스터디</a:t>
            </a:r>
            <a:endParaRPr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" y="1532950"/>
            <a:ext cx="11440408" cy="4227776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4"/>
          <p:cNvSpPr txBox="1"/>
          <p:nvPr/>
        </p:nvSpPr>
        <p:spPr>
          <a:xfrm>
            <a:off x="1637200" y="5913127"/>
            <a:ext cx="91732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스터디는 한 아이디당 하나만 가입 할 수 있다.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44"/>
          <p:cNvSpPr txBox="1"/>
          <p:nvPr>
            <p:ph type="title"/>
          </p:nvPr>
        </p:nvSpPr>
        <p:spPr>
          <a:xfrm>
            <a:off x="1733625" y="95775"/>
            <a:ext cx="8102100" cy="13806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 모집공고 &amp; 스터디 리스트 검색하기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5"/>
          <p:cNvSpPr txBox="1"/>
          <p:nvPr>
            <p:ph type="title"/>
          </p:nvPr>
        </p:nvSpPr>
        <p:spPr>
          <a:xfrm>
            <a:off x="1733625" y="95775"/>
            <a:ext cx="8102100" cy="13806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 모집공고 &amp; 스터디 리스트 검색하기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8" name="Google Shape;44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" y="1532951"/>
            <a:ext cx="11785600" cy="4226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0267" y="1597176"/>
            <a:ext cx="8951463" cy="4227777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6"/>
          <p:cNvSpPr txBox="1"/>
          <p:nvPr>
            <p:ph type="title"/>
          </p:nvPr>
        </p:nvSpPr>
        <p:spPr>
          <a:xfrm>
            <a:off x="1733625" y="95775"/>
            <a:ext cx="8102100" cy="13806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 모집공고 &amp; 스터디 리스트 검색하기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7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 모집공고 상세보기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0" name="Google Shape;46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7517" y="1532950"/>
            <a:ext cx="9456976" cy="4227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8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 모집공고 수정하기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6" name="Google Shape;46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7701" y="1532951"/>
            <a:ext cx="8116601" cy="422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9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 모집공고 삭제하기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2" name="Google Shape;47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8434" y="1532951"/>
            <a:ext cx="8153135" cy="422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5"/>
          <p:cNvGrpSpPr/>
          <p:nvPr/>
        </p:nvGrpSpPr>
        <p:grpSpPr>
          <a:xfrm>
            <a:off x="6867525" y="171450"/>
            <a:ext cx="5114833" cy="7287123"/>
            <a:chOff x="-880812" y="396039"/>
            <a:chExt cx="5114833" cy="7287123"/>
          </a:xfrm>
        </p:grpSpPr>
        <p:sp>
          <p:nvSpPr>
            <p:cNvPr id="146" name="Google Shape;146;p5"/>
            <p:cNvSpPr txBox="1"/>
            <p:nvPr/>
          </p:nvSpPr>
          <p:spPr>
            <a:xfrm>
              <a:off x="224590" y="1235243"/>
              <a:ext cx="4009431" cy="64479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413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 b="1" sz="413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5"/>
            <p:cNvSpPr txBox="1"/>
            <p:nvPr/>
          </p:nvSpPr>
          <p:spPr>
            <a:xfrm>
              <a:off x="-880812" y="396039"/>
              <a:ext cx="4890243" cy="64479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413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 b="1" sz="413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" name="Google Shape;148;p5"/>
          <p:cNvSpPr txBox="1"/>
          <p:nvPr/>
        </p:nvSpPr>
        <p:spPr>
          <a:xfrm>
            <a:off x="1255989" y="211923"/>
            <a:ext cx="237917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rgbClr val="BB7292"/>
                </a:solidFill>
                <a:latin typeface="Arial"/>
                <a:ea typeface="Arial"/>
                <a:cs typeface="Arial"/>
                <a:sym typeface="Arial"/>
              </a:rPr>
              <a:t>주요 내용</a:t>
            </a:r>
            <a:endParaRPr b="1" sz="4000">
              <a:solidFill>
                <a:srgbClr val="BB7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9" name="Google Shape;149;p5"/>
          <p:cNvGrpSpPr/>
          <p:nvPr/>
        </p:nvGrpSpPr>
        <p:grpSpPr>
          <a:xfrm>
            <a:off x="686289" y="1533083"/>
            <a:ext cx="3466611" cy="600517"/>
            <a:chOff x="686289" y="1796902"/>
            <a:chExt cx="2075961" cy="1261466"/>
          </a:xfrm>
        </p:grpSpPr>
        <p:sp>
          <p:nvSpPr>
            <p:cNvPr id="150" name="Google Shape;150;p5"/>
            <p:cNvSpPr/>
            <p:nvPr/>
          </p:nvSpPr>
          <p:spPr>
            <a:xfrm>
              <a:off x="686289" y="1796902"/>
              <a:ext cx="684000" cy="3210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5"/>
            <p:cNvSpPr txBox="1"/>
            <p:nvPr/>
          </p:nvSpPr>
          <p:spPr>
            <a:xfrm>
              <a:off x="686289" y="1940903"/>
              <a:ext cx="684000" cy="11174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0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001</a:t>
              </a:r>
              <a:endParaRPr sz="3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5"/>
            <p:cNvSpPr txBox="1"/>
            <p:nvPr/>
          </p:nvSpPr>
          <p:spPr>
            <a:xfrm>
              <a:off x="1447800" y="1861516"/>
              <a:ext cx="1314450" cy="6215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0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Study</a:t>
              </a:r>
              <a:endParaRPr sz="3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" name="Google Shape;153;p5"/>
          <p:cNvGrpSpPr/>
          <p:nvPr/>
        </p:nvGrpSpPr>
        <p:grpSpPr>
          <a:xfrm>
            <a:off x="587006" y="2233689"/>
            <a:ext cx="4253935" cy="1015663"/>
            <a:chOff x="686289" y="1695776"/>
            <a:chExt cx="1943275" cy="3129669"/>
          </a:xfrm>
        </p:grpSpPr>
        <p:sp>
          <p:nvSpPr>
            <p:cNvPr id="154" name="Google Shape;154;p5"/>
            <p:cNvSpPr txBox="1"/>
            <p:nvPr/>
          </p:nvSpPr>
          <p:spPr>
            <a:xfrm>
              <a:off x="686289" y="1940902"/>
              <a:ext cx="567274" cy="17070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0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002</a:t>
              </a:r>
              <a:endParaRPr sz="3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5"/>
            <p:cNvSpPr txBox="1"/>
            <p:nvPr/>
          </p:nvSpPr>
          <p:spPr>
            <a:xfrm>
              <a:off x="1315114" y="1695776"/>
              <a:ext cx="1314450" cy="31296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0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Community</a:t>
              </a:r>
              <a:endParaRPr sz="3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" name="Google Shape;156;p5"/>
          <p:cNvGrpSpPr/>
          <p:nvPr/>
        </p:nvGrpSpPr>
        <p:grpSpPr>
          <a:xfrm>
            <a:off x="714864" y="2999932"/>
            <a:ext cx="3466611" cy="622549"/>
            <a:chOff x="686289" y="1796902"/>
            <a:chExt cx="2075961" cy="1307748"/>
          </a:xfrm>
        </p:grpSpPr>
        <p:sp>
          <p:nvSpPr>
            <p:cNvPr id="157" name="Google Shape;157;p5"/>
            <p:cNvSpPr/>
            <p:nvPr/>
          </p:nvSpPr>
          <p:spPr>
            <a:xfrm>
              <a:off x="686289" y="1796902"/>
              <a:ext cx="684000" cy="3210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5"/>
            <p:cNvSpPr txBox="1"/>
            <p:nvPr/>
          </p:nvSpPr>
          <p:spPr>
            <a:xfrm>
              <a:off x="686289" y="1940903"/>
              <a:ext cx="684000" cy="11637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0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003</a:t>
              </a:r>
              <a:endParaRPr sz="3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5"/>
            <p:cNvSpPr txBox="1"/>
            <p:nvPr/>
          </p:nvSpPr>
          <p:spPr>
            <a:xfrm>
              <a:off x="1447800" y="1861518"/>
              <a:ext cx="1314450" cy="11637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0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Project</a:t>
              </a:r>
              <a:endParaRPr sz="3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" name="Google Shape;160;p5"/>
          <p:cNvGrpSpPr/>
          <p:nvPr/>
        </p:nvGrpSpPr>
        <p:grpSpPr>
          <a:xfrm>
            <a:off x="705339" y="3742882"/>
            <a:ext cx="3466611" cy="622549"/>
            <a:chOff x="686289" y="1796902"/>
            <a:chExt cx="2075961" cy="1307748"/>
          </a:xfrm>
        </p:grpSpPr>
        <p:sp>
          <p:nvSpPr>
            <p:cNvPr id="161" name="Google Shape;161;p5"/>
            <p:cNvSpPr/>
            <p:nvPr/>
          </p:nvSpPr>
          <p:spPr>
            <a:xfrm>
              <a:off x="686289" y="1796902"/>
              <a:ext cx="684000" cy="3210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5"/>
            <p:cNvSpPr txBox="1"/>
            <p:nvPr/>
          </p:nvSpPr>
          <p:spPr>
            <a:xfrm>
              <a:off x="686289" y="1940903"/>
              <a:ext cx="684000" cy="11637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0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004</a:t>
              </a:r>
              <a:endParaRPr sz="3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5"/>
            <p:cNvSpPr txBox="1"/>
            <p:nvPr/>
          </p:nvSpPr>
          <p:spPr>
            <a:xfrm>
              <a:off x="1447800" y="1861518"/>
              <a:ext cx="1314450" cy="11637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0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Recruit</a:t>
              </a:r>
              <a:endParaRPr sz="3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" name="Google Shape;164;p5"/>
          <p:cNvGrpSpPr/>
          <p:nvPr/>
        </p:nvGrpSpPr>
        <p:grpSpPr>
          <a:xfrm>
            <a:off x="714864" y="4476307"/>
            <a:ext cx="3980960" cy="622549"/>
            <a:chOff x="686289" y="1796902"/>
            <a:chExt cx="2383976" cy="1307748"/>
          </a:xfrm>
        </p:grpSpPr>
        <p:sp>
          <p:nvSpPr>
            <p:cNvPr id="165" name="Google Shape;165;p5"/>
            <p:cNvSpPr/>
            <p:nvPr/>
          </p:nvSpPr>
          <p:spPr>
            <a:xfrm>
              <a:off x="686289" y="1796902"/>
              <a:ext cx="684000" cy="3210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5"/>
            <p:cNvSpPr txBox="1"/>
            <p:nvPr/>
          </p:nvSpPr>
          <p:spPr>
            <a:xfrm>
              <a:off x="686289" y="1940903"/>
              <a:ext cx="684000" cy="11637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0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005</a:t>
              </a:r>
              <a:endParaRPr sz="3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5"/>
            <p:cNvSpPr txBox="1"/>
            <p:nvPr/>
          </p:nvSpPr>
          <p:spPr>
            <a:xfrm>
              <a:off x="1447800" y="1861520"/>
              <a:ext cx="1622465" cy="11637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0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AlGorithm</a:t>
              </a:r>
              <a:endParaRPr sz="3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" name="Google Shape;168;p5"/>
          <p:cNvSpPr/>
          <p:nvPr/>
        </p:nvSpPr>
        <p:spPr>
          <a:xfrm>
            <a:off x="709597" y="2191093"/>
            <a:ext cx="1142200" cy="1528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0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스터디원 등급변경하기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50"/>
          <p:cNvSpPr txBox="1"/>
          <p:nvPr/>
        </p:nvSpPr>
        <p:spPr>
          <a:xfrm>
            <a:off x="1637200" y="5913127"/>
            <a:ext cx="91732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스터디장이 스터디원 등급 변경 가능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9" name="Google Shape;47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1" y="1764126"/>
            <a:ext cx="11785601" cy="238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1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스터디원 강퇴하기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5" name="Google Shape;48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1" y="2059501"/>
            <a:ext cx="11785601" cy="239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2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댓글 목록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1" name="Google Shape;49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8033" y="1532951"/>
            <a:ext cx="7981867" cy="422777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52"/>
          <p:cNvSpPr txBox="1"/>
          <p:nvPr/>
        </p:nvSpPr>
        <p:spPr>
          <a:xfrm>
            <a:off x="1637200" y="5913127"/>
            <a:ext cx="91732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각 게시판마다 댓글 추가, 수정, 삭제 가능하다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3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 일정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53"/>
          <p:cNvSpPr txBox="1"/>
          <p:nvPr/>
        </p:nvSpPr>
        <p:spPr>
          <a:xfrm>
            <a:off x="1637200" y="5913127"/>
            <a:ext cx="91732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9" name="Google Shape;49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2101" y="1532951"/>
            <a:ext cx="9173201" cy="4915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4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 일정 추가하기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54"/>
          <p:cNvSpPr txBox="1"/>
          <p:nvPr/>
        </p:nvSpPr>
        <p:spPr>
          <a:xfrm>
            <a:off x="1637200" y="5913127"/>
            <a:ext cx="91732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6" name="Google Shape;50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967" y="1532950"/>
            <a:ext cx="10125528" cy="4227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5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 일정 수정하기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55"/>
          <p:cNvSpPr txBox="1"/>
          <p:nvPr/>
        </p:nvSpPr>
        <p:spPr>
          <a:xfrm>
            <a:off x="1637200" y="5913127"/>
            <a:ext cx="91732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3" name="Google Shape;51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701" y="1610000"/>
            <a:ext cx="10689439" cy="4227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6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 일정 삭제하기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56"/>
          <p:cNvSpPr txBox="1"/>
          <p:nvPr/>
        </p:nvSpPr>
        <p:spPr>
          <a:xfrm>
            <a:off x="1637200" y="5913127"/>
            <a:ext cx="91732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0" name="Google Shape;520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9552" y="1622851"/>
            <a:ext cx="9508488" cy="4227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7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 전용 게시판 목록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57"/>
          <p:cNvSpPr txBox="1"/>
          <p:nvPr/>
        </p:nvSpPr>
        <p:spPr>
          <a:xfrm>
            <a:off x="1637200" y="5913127"/>
            <a:ext cx="91732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7" name="Google Shape;52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7200" y="1584326"/>
            <a:ext cx="8919168" cy="475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8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 전용 게시판 목록 - 검색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3" name="Google Shape;53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1001" y="1622850"/>
            <a:ext cx="10271105" cy="422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9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 전용 게시판 작성하기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9" name="Google Shape;53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2000" y="1532951"/>
            <a:ext cx="6988699" cy="422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syst34\Desktop\메인.png" id="173" name="Google Shape;17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0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 전용 게시판 상세보기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5" name="Google Shape;54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3601" y="1532950"/>
            <a:ext cx="7364799" cy="456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1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 전용 게시판 수정하기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1" name="Google Shape;55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9400" y="1622850"/>
            <a:ext cx="7469000" cy="476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2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 전용 게시판 삭제하기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7" name="Google Shape;557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3600" y="1532950"/>
            <a:ext cx="7364800" cy="475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3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 리뷰 게시판 목록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3" name="Google Shape;56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3453" y="1520101"/>
            <a:ext cx="8225100" cy="460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4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 후기 게시판 작성하기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9" name="Google Shape;56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3600" y="1532951"/>
            <a:ext cx="7364800" cy="438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5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 후기 게시판 상세보기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5" name="Google Shape;575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3601" y="1597151"/>
            <a:ext cx="7364799" cy="422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6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 리뷰 게시판 수정하기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1" name="Google Shape;581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8533" y="1609976"/>
            <a:ext cx="7843432" cy="422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7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 후기 게시판 삭제하기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7" name="Google Shape;587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3601" y="1685351"/>
            <a:ext cx="7364799" cy="462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8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스터디 탈퇴하기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3" name="Google Shape;593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" y="1532951"/>
            <a:ext cx="11785603" cy="3145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하늘, 실외, 나무, 건물이(가) 표시된 사진&#10;&#10;자동 생성된 설명" id="598" name="Google Shape;598;p69"/>
          <p:cNvPicPr preferRelativeResize="0"/>
          <p:nvPr/>
        </p:nvPicPr>
        <p:blipFill rotWithShape="1">
          <a:blip r:embed="rId3">
            <a:alphaModFix/>
          </a:blip>
          <a:srcRect b="2660" l="0" r="0" t="22340"/>
          <a:stretch/>
        </p:blipFill>
        <p:spPr>
          <a:xfrm>
            <a:off x="0" y="0"/>
            <a:ext cx="12191980" cy="6857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9" name="Google Shape;599;p69"/>
          <p:cNvGrpSpPr/>
          <p:nvPr/>
        </p:nvGrpSpPr>
        <p:grpSpPr>
          <a:xfrm>
            <a:off x="4309332" y="442920"/>
            <a:ext cx="3134959" cy="788503"/>
            <a:chOff x="266700" y="1972206"/>
            <a:chExt cx="1981200" cy="788503"/>
          </a:xfrm>
        </p:grpSpPr>
        <p:sp>
          <p:nvSpPr>
            <p:cNvPr id="600" name="Google Shape;600;p69"/>
            <p:cNvSpPr/>
            <p:nvPr/>
          </p:nvSpPr>
          <p:spPr>
            <a:xfrm>
              <a:off x="266700" y="1972206"/>
              <a:ext cx="1981200" cy="7885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69"/>
            <p:cNvSpPr txBox="1"/>
            <p:nvPr/>
          </p:nvSpPr>
          <p:spPr>
            <a:xfrm>
              <a:off x="269479" y="1994084"/>
              <a:ext cx="1975650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4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Community</a:t>
              </a:r>
              <a:endParaRPr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2" name="Google Shape;602;p69"/>
          <p:cNvSpPr txBox="1"/>
          <p:nvPr/>
        </p:nvSpPr>
        <p:spPr>
          <a:xfrm>
            <a:off x="2739792" y="1756762"/>
            <a:ext cx="6417141" cy="5078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교재추천 게시판</a:t>
            </a:r>
            <a:endParaRPr b="1"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-"/>
            </a:pPr>
            <a:r>
              <a:rPr b="1" lang="ko-K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서적 검색</a:t>
            </a:r>
            <a:endParaRPr b="1"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-"/>
            </a:pPr>
            <a:r>
              <a:rPr b="1" lang="ko-K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자유 게시판</a:t>
            </a:r>
            <a:endParaRPr b="1"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-"/>
            </a:pPr>
            <a:r>
              <a:rPr b="1" lang="ko-K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맛집 공유</a:t>
            </a:r>
            <a:endParaRPr b="1"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-"/>
            </a:pPr>
            <a:r>
              <a:rPr b="1" lang="ko-K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익명 게시판</a:t>
            </a:r>
            <a:endParaRPr b="1"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-"/>
            </a:pPr>
            <a:r>
              <a:rPr b="1" lang="ko-K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BookMark</a:t>
            </a:r>
            <a:endParaRPr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3" name="Google Shape;603;p69"/>
          <p:cNvCxnSpPr/>
          <p:nvPr/>
        </p:nvCxnSpPr>
        <p:spPr>
          <a:xfrm>
            <a:off x="3365500" y="1605002"/>
            <a:ext cx="5461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04" name="Google Shape;604;p69"/>
          <p:cNvSpPr/>
          <p:nvPr/>
        </p:nvSpPr>
        <p:spPr>
          <a:xfrm>
            <a:off x="711200" y="475556"/>
            <a:ext cx="10769600" cy="2369244"/>
          </a:xfrm>
          <a:prstGeom prst="bracketPair">
            <a:avLst/>
          </a:prstGeom>
          <a:noFill/>
          <a:ln cap="flat" cmpd="sng" w="9525">
            <a:solidFill>
              <a:schemeClr val="lt1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하늘, 실외, 나무, 건물이(가) 표시된 사진&#10;&#10;자동 생성된 설명" id="178" name="Google Shape;178;p7"/>
          <p:cNvPicPr preferRelativeResize="0"/>
          <p:nvPr/>
        </p:nvPicPr>
        <p:blipFill rotWithShape="1">
          <a:blip r:embed="rId3">
            <a:alphaModFix/>
          </a:blip>
          <a:srcRect b="2660" l="0" r="0" t="22340"/>
          <a:stretch/>
        </p:blipFill>
        <p:spPr>
          <a:xfrm>
            <a:off x="0" y="0"/>
            <a:ext cx="12191980" cy="6857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" name="Google Shape;179;p7"/>
          <p:cNvGrpSpPr/>
          <p:nvPr/>
        </p:nvGrpSpPr>
        <p:grpSpPr>
          <a:xfrm>
            <a:off x="5105399" y="453678"/>
            <a:ext cx="1981200" cy="788503"/>
            <a:chOff x="266700" y="1972206"/>
            <a:chExt cx="1981200" cy="788503"/>
          </a:xfrm>
        </p:grpSpPr>
        <p:sp>
          <p:nvSpPr>
            <p:cNvPr id="180" name="Google Shape;180;p7"/>
            <p:cNvSpPr/>
            <p:nvPr/>
          </p:nvSpPr>
          <p:spPr>
            <a:xfrm>
              <a:off x="266700" y="1972206"/>
              <a:ext cx="1981200" cy="7885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7"/>
            <p:cNvSpPr txBox="1"/>
            <p:nvPr/>
          </p:nvSpPr>
          <p:spPr>
            <a:xfrm>
              <a:off x="1164938" y="1994084"/>
              <a:ext cx="184730" cy="6155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2" name="Google Shape;182;p7"/>
          <p:cNvSpPr txBox="1"/>
          <p:nvPr/>
        </p:nvSpPr>
        <p:spPr>
          <a:xfrm>
            <a:off x="2977917" y="1775812"/>
            <a:ext cx="6609502" cy="59093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-"/>
            </a:pPr>
            <a:r>
              <a:rPr b="1" lang="ko-K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회원정보 로그인 </a:t>
            </a:r>
            <a:endParaRPr b="1"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-"/>
            </a:pPr>
            <a:r>
              <a:rPr b="1" lang="ko-K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가입/수정</a:t>
            </a:r>
            <a:endParaRPr b="1"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-"/>
            </a:pPr>
            <a:r>
              <a:rPr b="1" lang="ko-K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회원탈퇴</a:t>
            </a:r>
            <a:endParaRPr b="1"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-"/>
            </a:pPr>
            <a:r>
              <a:rPr b="1" lang="ko-K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채용공고 게시판</a:t>
            </a:r>
            <a:endParaRPr b="1"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3" name="Google Shape;183;p7"/>
          <p:cNvCxnSpPr/>
          <p:nvPr/>
        </p:nvCxnSpPr>
        <p:spPr>
          <a:xfrm>
            <a:off x="3365500" y="1605002"/>
            <a:ext cx="5461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4" name="Google Shape;184;p7"/>
          <p:cNvSpPr/>
          <p:nvPr/>
        </p:nvSpPr>
        <p:spPr>
          <a:xfrm>
            <a:off x="711200" y="475556"/>
            <a:ext cx="10769600" cy="2369244"/>
          </a:xfrm>
          <a:prstGeom prst="bracketPair">
            <a:avLst/>
          </a:prstGeom>
          <a:noFill/>
          <a:ln cap="flat" cmpd="sng" w="9525">
            <a:solidFill>
              <a:schemeClr val="lt1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0"/>
          <p:cNvSpPr txBox="1"/>
          <p:nvPr>
            <p:ph type="ctrTitle"/>
          </p:nvPr>
        </p:nvSpPr>
        <p:spPr>
          <a:xfrm>
            <a:off x="2592600" y="2441850"/>
            <a:ext cx="7006800" cy="1974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ko-K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서적 검색</a:t>
            </a:r>
            <a:endParaRPr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1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서적 검색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71"/>
          <p:cNvSpPr txBox="1"/>
          <p:nvPr/>
        </p:nvSpPr>
        <p:spPr>
          <a:xfrm>
            <a:off x="1335300" y="5921824"/>
            <a:ext cx="91732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네이버 서적 검색 Open API 검색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검색어를 입력하세요 칸에 검색어를 입력한다.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6" name="Google Shape;616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468" y="1532951"/>
            <a:ext cx="11505065" cy="4236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2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서적 검색 결과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72"/>
          <p:cNvSpPr txBox="1"/>
          <p:nvPr/>
        </p:nvSpPr>
        <p:spPr>
          <a:xfrm>
            <a:off x="1335300" y="5921824"/>
            <a:ext cx="91732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네이버 서적 검색 Open API 검색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링크 클릭시 서적 구매 홈페이지로 바로 이동 할 수 있다.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3" name="Google Shape;623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534" y="1532950"/>
            <a:ext cx="10988500" cy="42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73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서적 검색 이동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73"/>
          <p:cNvSpPr txBox="1"/>
          <p:nvPr/>
        </p:nvSpPr>
        <p:spPr>
          <a:xfrm>
            <a:off x="1335300" y="5921824"/>
            <a:ext cx="91732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네이버 서적 검색 Open API 검색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링크 이동시 화면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0" name="Google Shape;63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1" y="1532950"/>
            <a:ext cx="11785601" cy="3943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4"/>
          <p:cNvSpPr txBox="1"/>
          <p:nvPr>
            <p:ph type="ctrTitle"/>
          </p:nvPr>
        </p:nvSpPr>
        <p:spPr>
          <a:xfrm>
            <a:off x="2592600" y="2441850"/>
            <a:ext cx="7006800" cy="1974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ko-K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맛집 공유</a:t>
            </a:r>
            <a:endParaRPr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5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맛집 공유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75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다음 Map Open API 활용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지도에 위치 클릭 후 장소,내용,별점 작성 후 저장할 수 있다.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2" name="Google Shape;642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334" y="1532950"/>
            <a:ext cx="11357335" cy="42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6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맛집 등록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76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다음 Map Open API 활용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지도에 위치 클릭 후 장소,내용,별점 작성 후 저장화면.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9" name="Google Shape;649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" y="1532950"/>
            <a:ext cx="11624533" cy="42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77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맛집 등록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77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다음 Map Open API 활용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지도에 위치 클릭 후 장소,내용,별점 작성 후 저장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6" name="Google Shape;656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3501" y="1786075"/>
            <a:ext cx="83947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03900" y="3609025"/>
            <a:ext cx="5584187" cy="1798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78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맛집 보기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78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다음 Map Open API 활용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맵의 좌표 or 아래  리스트 클릭시 화면 이동 / 정보 보여주기 -&gt; 수정/ 삭제 가능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4" name="Google Shape;664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3651" y="1472675"/>
            <a:ext cx="9824701" cy="423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79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맛집 공유 수정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79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다음 Map Open API 활용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지도에 위치 클릭 후 장소,내용,별점 수정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1" name="Google Shape;671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" y="1532950"/>
            <a:ext cx="11785603" cy="402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 txBox="1"/>
          <p:nvPr>
            <p:ph type="ctrTitle"/>
          </p:nvPr>
        </p:nvSpPr>
        <p:spPr>
          <a:xfrm>
            <a:off x="2592600" y="2441850"/>
            <a:ext cx="7006800" cy="1974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ko-K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Main</a:t>
            </a:r>
            <a:endParaRPr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80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맛집 수정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80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다음 Map Open API 활용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지도에 위치 클릭 후 장소,내용,별점 수정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8" name="Google Shape;678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4851" y="1532950"/>
            <a:ext cx="8674100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83401" y="3380801"/>
            <a:ext cx="6616700" cy="20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1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맛집 공유 삭제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81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다음 Map Open API 활용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지도에 위치 클릭 후 장소,내용,별점 작성 후 삭제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6" name="Google Shape;686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9834" y="1532950"/>
            <a:ext cx="7712985" cy="4236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82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맛집 공유 삭제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82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다음 Map Open API 활용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지도에 위치 클릭 후 장소,내용,별점 작성후 삭제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3" name="Google Shape;693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0" y="1629375"/>
            <a:ext cx="8128000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79767" y="3268851"/>
            <a:ext cx="6616700" cy="20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83"/>
          <p:cNvSpPr txBox="1"/>
          <p:nvPr>
            <p:ph type="ctrTitle"/>
          </p:nvPr>
        </p:nvSpPr>
        <p:spPr>
          <a:xfrm>
            <a:off x="2592600" y="2441850"/>
            <a:ext cx="7006800" cy="1974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ko-K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BookMark</a:t>
            </a:r>
            <a:endParaRPr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84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BookMark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84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Book Mark (즐겨찾기)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6" name="Google Shape;706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1" y="1532951"/>
            <a:ext cx="11785599" cy="4111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85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BookMark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85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Book Mark (즐겨찾기)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3" name="Google Shape;713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8701" y="1532950"/>
            <a:ext cx="10274599" cy="423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86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BookMark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86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Book Mark (즐겨찾기)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0" name="Google Shape;720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9734" y="1532950"/>
            <a:ext cx="10518733" cy="42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87"/>
          <p:cNvSpPr txBox="1"/>
          <p:nvPr>
            <p:ph type="ctrTitle"/>
          </p:nvPr>
        </p:nvSpPr>
        <p:spPr>
          <a:xfrm>
            <a:off x="2592600" y="2441850"/>
            <a:ext cx="7006800" cy="19743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ko-KR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익명 게시판</a:t>
            </a:r>
            <a:endParaRPr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88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익명 게시판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88"/>
          <p:cNvSpPr txBox="1"/>
          <p:nvPr/>
        </p:nvSpPr>
        <p:spPr>
          <a:xfrm>
            <a:off x="1335300" y="5921821"/>
            <a:ext cx="91732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익명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메인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공지사항이 목록 중 가장 먼저 출력된다.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글쓴이는 익명으로 출력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2" name="Google Shape;732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" y="1532951"/>
            <a:ext cx="11785594" cy="4115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89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익명 게시판 글 작성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89"/>
          <p:cNvSpPr txBox="1"/>
          <p:nvPr/>
        </p:nvSpPr>
        <p:spPr>
          <a:xfrm>
            <a:off x="1509416" y="5921830"/>
            <a:ext cx="917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익명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글작성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아이디가 익명으로 작성 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9" name="Google Shape;739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500" y="1532950"/>
            <a:ext cx="10362984" cy="4236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"/>
          <p:cNvSpPr txBox="1"/>
          <p:nvPr>
            <p:ph type="title"/>
          </p:nvPr>
        </p:nvSpPr>
        <p:spPr>
          <a:xfrm>
            <a:off x="2413601" y="743350"/>
            <a:ext cx="7364799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WMC 메인화면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in.png" id="195" name="Google Shape;19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522" y="1666276"/>
            <a:ext cx="10846285" cy="3942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90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익명 게시판 수정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90"/>
          <p:cNvSpPr txBox="1"/>
          <p:nvPr/>
        </p:nvSpPr>
        <p:spPr>
          <a:xfrm>
            <a:off x="1509416" y="6126730"/>
            <a:ext cx="917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익명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수정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6" name="Google Shape;746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251" y="1532951"/>
            <a:ext cx="11585485" cy="444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91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익명 게시판 삭제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91"/>
          <p:cNvSpPr txBox="1"/>
          <p:nvPr/>
        </p:nvSpPr>
        <p:spPr>
          <a:xfrm>
            <a:off x="1509416" y="6126730"/>
            <a:ext cx="917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익명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삭제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삭제하기 클릭시 삭제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3" name="Google Shape;753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167" y="1665525"/>
            <a:ext cx="11163300" cy="30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92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익명 게시판 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92"/>
          <p:cNvSpPr txBox="1"/>
          <p:nvPr/>
        </p:nvSpPr>
        <p:spPr>
          <a:xfrm>
            <a:off x="1509416" y="6126730"/>
            <a:ext cx="917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익명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뷰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댓글도 뷰도 포함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0" name="Google Shape;760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6367" y="1593200"/>
            <a:ext cx="10043935" cy="423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93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익명 게시판 댓글 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93"/>
          <p:cNvSpPr txBox="1"/>
          <p:nvPr/>
        </p:nvSpPr>
        <p:spPr>
          <a:xfrm>
            <a:off x="1509416" y="6126730"/>
            <a:ext cx="917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익명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댓글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뷰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댓글 또한 익명으로 작성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7" name="Google Shape;767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1" y="1798100"/>
            <a:ext cx="11785601" cy="2763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94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익명 게시판 댓글 수정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94"/>
          <p:cNvSpPr txBox="1"/>
          <p:nvPr/>
        </p:nvSpPr>
        <p:spPr>
          <a:xfrm>
            <a:off x="1509416" y="6126730"/>
            <a:ext cx="917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익명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댓글 수정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4" name="Google Shape;774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4100" y="2085975"/>
            <a:ext cx="10083800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95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익명 게시판 댓글 수정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95"/>
          <p:cNvSpPr txBox="1"/>
          <p:nvPr/>
        </p:nvSpPr>
        <p:spPr>
          <a:xfrm>
            <a:off x="1509416" y="6126730"/>
            <a:ext cx="917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익명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댓글 수정 완료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1" name="Google Shape;781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9400" y="1882476"/>
            <a:ext cx="9093200" cy="35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96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익명 게시판 댓글 삭제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96"/>
          <p:cNvSpPr txBox="1"/>
          <p:nvPr/>
        </p:nvSpPr>
        <p:spPr>
          <a:xfrm>
            <a:off x="1509416" y="6126730"/>
            <a:ext cx="917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익명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댓글 삭제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8" name="Google Shape;788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3001" y="1532951"/>
            <a:ext cx="6718689" cy="444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97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익명 게시판 댓글 삭제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97"/>
          <p:cNvSpPr txBox="1"/>
          <p:nvPr/>
        </p:nvSpPr>
        <p:spPr>
          <a:xfrm>
            <a:off x="1509416" y="6126730"/>
            <a:ext cx="917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익명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댓글 삭제 완료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5" name="Google Shape;795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9400" y="2099426"/>
            <a:ext cx="9601200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98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익명 게시판 제목 검색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98"/>
          <p:cNvSpPr txBox="1"/>
          <p:nvPr/>
        </p:nvSpPr>
        <p:spPr>
          <a:xfrm>
            <a:off x="1509416" y="6126730"/>
            <a:ext cx="917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익명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검색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제목으로 검색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2" name="Google Shape;802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1" y="1605250"/>
            <a:ext cx="11785604" cy="3826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99"/>
          <p:cNvSpPr txBox="1"/>
          <p:nvPr>
            <p:ph type="title"/>
          </p:nvPr>
        </p:nvSpPr>
        <p:spPr>
          <a:xfrm>
            <a:off x="2413600" y="743350"/>
            <a:ext cx="7364800" cy="63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익명 게시판 검색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99"/>
          <p:cNvSpPr txBox="1"/>
          <p:nvPr/>
        </p:nvSpPr>
        <p:spPr>
          <a:xfrm>
            <a:off x="1509416" y="6126730"/>
            <a:ext cx="917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익명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게시판 </a:t>
            </a: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검색 화면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내용으로 검색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9" name="Google Shape;809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1" y="1532950"/>
            <a:ext cx="11785599" cy="4387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20190505">
      <a:dk1>
        <a:srgbClr val="000000"/>
      </a:dk1>
      <a:lt1>
        <a:srgbClr val="FFFFFF"/>
      </a:lt1>
      <a:dk2>
        <a:srgbClr val="8496B0"/>
      </a:dk2>
      <a:lt2>
        <a:srgbClr val="E7E6E6"/>
      </a:lt2>
      <a:accent1>
        <a:srgbClr val="9CA1CC"/>
      </a:accent1>
      <a:accent2>
        <a:srgbClr val="DCB6C7"/>
      </a:accent2>
      <a:accent3>
        <a:srgbClr val="FF8687"/>
      </a:accent3>
      <a:accent4>
        <a:srgbClr val="FFC000"/>
      </a:accent4>
      <a:accent5>
        <a:srgbClr val="FEAC86"/>
      </a:accent5>
      <a:accent6>
        <a:srgbClr val="7A7C8E"/>
      </a:accent6>
      <a:hlink>
        <a:srgbClr val="3C3D46"/>
      </a:hlink>
      <a:folHlink>
        <a:srgbClr val="3C3D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2019-05-05T04:26:09Z</dcterms:created>
  <dc:creator>Saebyeol Yu</dc:creator>
</cp:coreProperties>
</file>